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4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31DA2-5E97-4A3C-87E1-A947476220B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58E4C-B5F7-48A9-BC60-B7474F47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MIPS:</a:t>
            </a:r>
            <a:r>
              <a:rPr lang="en-US" baseline="0" dirty="0" smtClean="0"/>
              <a:t> this is the CPU we will study his instruction 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7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we don’t need to use save variable register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registers</a:t>
            </a:r>
            <a:r>
              <a:rPr lang="en-US" baseline="0" dirty="0" smtClean="0"/>
              <a:t>  save it in worse case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6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must understand</a:t>
            </a:r>
            <a:r>
              <a:rPr lang="en-US" baseline="0" dirty="0" smtClean="0"/>
              <a:t> this slide very well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2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take about it important information in the note in next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9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Doctor did not stop on this slide but you must understand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58E4C-B5F7-48A9-BC60-B7474F47C6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8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19250" y="1125600"/>
            <a:ext cx="28575" cy="5732780"/>
          </a:xfrm>
          <a:custGeom>
            <a:avLst/>
            <a:gdLst/>
            <a:ahLst/>
            <a:cxnLst/>
            <a:rect l="l" t="t" r="r" b="b"/>
            <a:pathLst>
              <a:path w="28575" h="5732780">
                <a:moveTo>
                  <a:pt x="28575" y="0"/>
                </a:moveTo>
                <a:lnTo>
                  <a:pt x="0" y="0"/>
                </a:lnTo>
                <a:lnTo>
                  <a:pt x="0" y="5732399"/>
                </a:lnTo>
                <a:lnTo>
                  <a:pt x="28575" y="5732399"/>
                </a:lnTo>
                <a:lnTo>
                  <a:pt x="28575" y="0"/>
                </a:lnTo>
                <a:close/>
              </a:path>
            </a:pathLst>
          </a:custGeom>
          <a:solidFill>
            <a:srgbClr val="003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776" y="1987550"/>
            <a:ext cx="7380351" cy="38163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3"/>
            <a:ext cx="9144000" cy="1125855"/>
          </a:xfrm>
          <a:custGeom>
            <a:avLst/>
            <a:gdLst/>
            <a:ahLst/>
            <a:cxnLst/>
            <a:rect l="l" t="t" r="r" b="b"/>
            <a:pathLst>
              <a:path w="9144000" h="1125855">
                <a:moveTo>
                  <a:pt x="9144000" y="0"/>
                </a:moveTo>
                <a:lnTo>
                  <a:pt x="0" y="0"/>
                </a:lnTo>
                <a:lnTo>
                  <a:pt x="0" y="1125537"/>
                </a:lnTo>
                <a:lnTo>
                  <a:pt x="9144000" y="112553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3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87" y="339725"/>
            <a:ext cx="1360424" cy="42545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125537"/>
            <a:ext cx="9144000" cy="17780"/>
          </a:xfrm>
          <a:custGeom>
            <a:avLst/>
            <a:gdLst/>
            <a:ahLst/>
            <a:cxnLst/>
            <a:rect l="l" t="t" r="r" b="b"/>
            <a:pathLst>
              <a:path w="9144000" h="17780">
                <a:moveTo>
                  <a:pt x="9144000" y="0"/>
                </a:moveTo>
                <a:lnTo>
                  <a:pt x="0" y="0"/>
                </a:lnTo>
                <a:lnTo>
                  <a:pt x="0" y="17462"/>
                </a:lnTo>
                <a:lnTo>
                  <a:pt x="9144000" y="1746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19250" y="549338"/>
            <a:ext cx="28575" cy="576580"/>
          </a:xfrm>
          <a:custGeom>
            <a:avLst/>
            <a:gdLst/>
            <a:ahLst/>
            <a:cxnLst/>
            <a:rect l="l" t="t" r="r" b="b"/>
            <a:pathLst>
              <a:path w="28575" h="576580">
                <a:moveTo>
                  <a:pt x="28575" y="0"/>
                </a:moveTo>
                <a:lnTo>
                  <a:pt x="0" y="0"/>
                </a:lnTo>
                <a:lnTo>
                  <a:pt x="0" y="576262"/>
                </a:lnTo>
                <a:lnTo>
                  <a:pt x="28575" y="576262"/>
                </a:lnTo>
                <a:lnTo>
                  <a:pt x="28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3776" y="115950"/>
            <a:ext cx="6424549" cy="85407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8876" y="188912"/>
            <a:ext cx="730250" cy="7286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89073" y="1841754"/>
            <a:ext cx="416585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312" y="260350"/>
            <a:ext cx="36512" cy="38163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0825" y="981138"/>
            <a:ext cx="8569325" cy="714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3543" y="6308723"/>
            <a:ext cx="1363287" cy="4286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518" y="226263"/>
            <a:ext cx="795096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039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9287" y="3398837"/>
            <a:ext cx="5218430" cy="1624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917441" y="6480914"/>
            <a:ext cx="4994275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p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073" y="1841754"/>
            <a:ext cx="30073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39A6"/>
                </a:solidFill>
                <a:latin typeface="Arial Black"/>
                <a:cs typeface="Arial Black"/>
              </a:rPr>
              <a:t>Chapter</a:t>
            </a:r>
            <a:r>
              <a:rPr sz="4400" spc="-100" dirty="0">
                <a:solidFill>
                  <a:srgbClr val="0039A6"/>
                </a:solidFill>
                <a:latin typeface="Arial Black"/>
                <a:cs typeface="Arial Black"/>
              </a:rPr>
              <a:t> </a:t>
            </a:r>
            <a:r>
              <a:rPr sz="4400" dirty="0">
                <a:solidFill>
                  <a:srgbClr val="0039A6"/>
                </a:solidFill>
                <a:latin typeface="Arial Black"/>
                <a:cs typeface="Arial Black"/>
              </a:rPr>
              <a:t>2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9073" y="2931922"/>
            <a:ext cx="515556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 Black"/>
                <a:cs typeface="Arial Black"/>
              </a:rPr>
              <a:t>Instructions:</a:t>
            </a:r>
            <a:r>
              <a:rPr sz="3200" spc="-9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Language </a:t>
            </a:r>
            <a:r>
              <a:rPr sz="3200" spc="-105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of</a:t>
            </a:r>
            <a:r>
              <a:rPr sz="3200" spc="-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Computer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545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Memory</a:t>
            </a:r>
            <a:r>
              <a:rPr sz="4400" spc="-35" dirty="0"/>
              <a:t> </a:t>
            </a:r>
            <a:r>
              <a:rPr sz="4400" dirty="0"/>
              <a:t>Operand</a:t>
            </a:r>
            <a:r>
              <a:rPr sz="4400" spc="-15" dirty="0"/>
              <a:t> </a:t>
            </a:r>
            <a:r>
              <a:rPr sz="4400" dirty="0"/>
              <a:t>Example</a:t>
            </a:r>
            <a:r>
              <a:rPr sz="4400" spc="-30" dirty="0"/>
              <a:t> </a:t>
            </a:r>
            <a:r>
              <a:rPr sz="4400" dirty="0"/>
              <a:t>2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56696"/>
            <a:ext cx="6130290" cy="272732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latin typeface="Lucida Console"/>
                <a:cs typeface="Lucida Console"/>
              </a:rPr>
              <a:t>A[12]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h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+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A[8];</a:t>
            </a:r>
            <a:endParaRPr sz="28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h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$s2,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base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address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$s3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Index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8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requires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offset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32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6866" y="3923256"/>
          <a:ext cx="6918324" cy="1579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0906">
                <a:tc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lw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32($s3)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ts val="2765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#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load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word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90">
                <a:tc>
                  <a:txBody>
                    <a:bodyPr/>
                    <a:lstStyle/>
                    <a:p>
                      <a:pPr marL="31750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add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$s2,</a:t>
                      </a:r>
                      <a:r>
                        <a:rPr sz="2800" spc="-5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81">
                <a:tc>
                  <a:txBody>
                    <a:bodyPr/>
                    <a:lstStyle/>
                    <a:p>
                      <a:pPr marL="31750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sw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48($s3)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ts val="2980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#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2980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s</a:t>
                      </a:r>
                      <a:r>
                        <a:rPr sz="2800" spc="-10" dirty="0">
                          <a:latin typeface="Lucida Console"/>
                          <a:cs typeface="Lucida Console"/>
                        </a:rPr>
                        <a:t>t</a:t>
                      </a:r>
                      <a:r>
                        <a:rPr sz="2800" dirty="0">
                          <a:latin typeface="Lucida Console"/>
                          <a:cs typeface="Lucida Console"/>
                        </a:rPr>
                        <a:t>o</a:t>
                      </a:r>
                      <a:r>
                        <a:rPr sz="2800" spc="5" dirty="0">
                          <a:latin typeface="Lucida Console"/>
                          <a:cs typeface="Lucida Console"/>
                        </a:rPr>
                        <a:t>r</a:t>
                      </a:r>
                      <a:r>
                        <a:rPr sz="2800" dirty="0">
                          <a:latin typeface="Lucida Console"/>
                          <a:cs typeface="Lucida Console"/>
                        </a:rPr>
                        <a:t>e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word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807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Registers</a:t>
            </a:r>
            <a:r>
              <a:rPr sz="4400" spc="-40" dirty="0"/>
              <a:t> </a:t>
            </a:r>
            <a:r>
              <a:rPr sz="4400" dirty="0"/>
              <a:t>vs.</a:t>
            </a:r>
            <a:r>
              <a:rPr sz="4400" spc="-35" dirty="0"/>
              <a:t> </a:t>
            </a:r>
            <a:r>
              <a:rPr sz="4400" dirty="0"/>
              <a:t>Memory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98041"/>
            <a:ext cx="7854950" cy="4764766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221105" indent="-342900">
              <a:lnSpc>
                <a:spcPts val="3460"/>
              </a:lnSpc>
              <a:spcBef>
                <a:spcPts val="5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Registers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are</a:t>
            </a:r>
            <a:r>
              <a:rPr sz="32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faster</a:t>
            </a:r>
            <a:r>
              <a:rPr sz="32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access </a:t>
            </a:r>
            <a:r>
              <a:rPr sz="3200" spc="-5" dirty="0">
                <a:latin typeface="Microsoft Sans Serif"/>
                <a:cs typeface="Microsoft Sans Serif"/>
              </a:rPr>
              <a:t>than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memory</a:t>
            </a:r>
            <a:endParaRPr sz="3200" dirty="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3460"/>
              </a:lnSpc>
              <a:spcBef>
                <a:spcPts val="76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Operating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on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memory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data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requires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loads </a:t>
            </a:r>
            <a:r>
              <a:rPr sz="3200" spc="-8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sz="32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3200" dirty="0">
                <a:solidFill>
                  <a:srgbClr val="FF0000"/>
                </a:solidFill>
                <a:latin typeface="Microsoft Sans Serif"/>
                <a:cs typeface="Microsoft Sans Serif"/>
              </a:rPr>
              <a:t>stores</a:t>
            </a: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More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executed</a:t>
            </a:r>
          </a:p>
          <a:p>
            <a:pPr marL="355600" marR="114300" indent="-342900">
              <a:lnSpc>
                <a:spcPts val="3460"/>
              </a:lnSpc>
              <a:spcBef>
                <a:spcPts val="8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Compiler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must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use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registers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for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variables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much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possible</a:t>
            </a:r>
            <a:endParaRPr sz="3200" dirty="0">
              <a:latin typeface="Microsoft Sans Serif"/>
              <a:cs typeface="Microsoft Sans Serif"/>
            </a:endParaRPr>
          </a:p>
          <a:p>
            <a:pPr marL="756285" marR="89535" lvl="1" indent="-287020">
              <a:lnSpc>
                <a:spcPts val="303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Only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spill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memory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less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frequently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used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variables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Register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optimization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important!</a:t>
            </a:r>
            <a:endParaRPr sz="2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558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Immediate</a:t>
            </a:r>
            <a:r>
              <a:rPr sz="4400" spc="-70" dirty="0"/>
              <a:t> </a:t>
            </a:r>
            <a:r>
              <a:rPr sz="4400" dirty="0"/>
              <a:t>Operands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56696"/>
            <a:ext cx="7755890" cy="475234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Constant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data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specified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endParaRPr sz="3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latin typeface="Lucida Console"/>
                <a:cs typeface="Lucida Console"/>
              </a:rPr>
              <a:t>addi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$s3,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$s3,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4</a:t>
            </a:r>
            <a:endParaRPr sz="2800">
              <a:latin typeface="Lucida Console"/>
              <a:cs typeface="Lucida Console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No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subtract</a:t>
            </a:r>
            <a:r>
              <a:rPr sz="3200" spc="-10" dirty="0">
                <a:latin typeface="Microsoft Sans Serif"/>
                <a:cs typeface="Microsoft Sans Serif"/>
              </a:rPr>
              <a:t> immediate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Just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negative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constant</a:t>
            </a:r>
            <a:endParaRPr sz="28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Lucida Console"/>
                <a:cs typeface="Lucida Console"/>
              </a:rPr>
              <a:t>addi</a:t>
            </a:r>
            <a:r>
              <a:rPr sz="2400" spc="-1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$s2,</a:t>
            </a:r>
            <a:r>
              <a:rPr sz="2400" spc="-1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$s1,</a:t>
            </a:r>
            <a:r>
              <a:rPr sz="2400" spc="-15" dirty="0">
                <a:latin typeface="Lucida Console"/>
                <a:cs typeface="Lucida Console"/>
              </a:rPr>
              <a:t> </a:t>
            </a:r>
            <a:r>
              <a:rPr sz="2400" spc="-5" dirty="0">
                <a:latin typeface="Lucida Console"/>
                <a:cs typeface="Lucida Console"/>
              </a:rPr>
              <a:t>-1</a:t>
            </a:r>
            <a:endParaRPr sz="2400">
              <a:latin typeface="Lucida Console"/>
              <a:cs typeface="Lucida Console"/>
            </a:endParaRPr>
          </a:p>
          <a:p>
            <a:pPr marL="355600" marR="553085" indent="-342900">
              <a:lnSpc>
                <a:spcPct val="100000"/>
              </a:lnSpc>
              <a:spcBef>
                <a:spcPts val="81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i="1" dirty="0">
                <a:latin typeface="Arial"/>
                <a:cs typeface="Arial"/>
              </a:rPr>
              <a:t>Design Principle </a:t>
            </a:r>
            <a:r>
              <a:rPr sz="3200" i="1" spc="-5" dirty="0">
                <a:latin typeface="Arial"/>
                <a:cs typeface="Arial"/>
              </a:rPr>
              <a:t>3: </a:t>
            </a:r>
            <a:r>
              <a:rPr sz="3200" spc="-5" dirty="0">
                <a:latin typeface="Microsoft Sans Serif"/>
                <a:cs typeface="Microsoft Sans Serif"/>
              </a:rPr>
              <a:t>Make the </a:t>
            </a:r>
            <a:r>
              <a:rPr sz="3200" dirty="0">
                <a:latin typeface="Microsoft Sans Serif"/>
                <a:cs typeface="Microsoft Sans Serif"/>
              </a:rPr>
              <a:t>common </a:t>
            </a:r>
            <a:r>
              <a:rPr sz="3200" spc="-8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case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fast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Small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constants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common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Immediate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operand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avoids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load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8382000" y="1056696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4353" y="45088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965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The</a:t>
            </a:r>
            <a:r>
              <a:rPr sz="4400" spc="-25" dirty="0"/>
              <a:t> </a:t>
            </a:r>
            <a:r>
              <a:rPr sz="4400" spc="-5" dirty="0"/>
              <a:t>Constant</a:t>
            </a:r>
            <a:r>
              <a:rPr sz="4400" spc="-25" dirty="0"/>
              <a:t> </a:t>
            </a:r>
            <a:r>
              <a:rPr sz="4400" dirty="0"/>
              <a:t>Zero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46218"/>
            <a:ext cx="7630795" cy="27292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MIPS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register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0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($zero)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the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constant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0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Cannot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overwritten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Useful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for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common operations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E.g.,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move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between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registers</a:t>
            </a:r>
            <a:endParaRPr sz="28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  <a:spcBef>
                <a:spcPts val="600"/>
              </a:spcBef>
            </a:pPr>
            <a:r>
              <a:rPr sz="2800" spc="-5" dirty="0">
                <a:latin typeface="Lucida Console"/>
                <a:cs typeface="Lucida Console"/>
              </a:rPr>
              <a:t>add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$t2,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$s1,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$zero</a:t>
            </a:r>
            <a:endParaRPr sz="2800">
              <a:latin typeface="Lucida Console"/>
              <a:cs typeface="Lucida Console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3811" y="2057400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8377544" y="267722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7989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Unsigned</a:t>
            </a:r>
            <a:r>
              <a:rPr sz="4400" spc="-40" dirty="0"/>
              <a:t> </a:t>
            </a:r>
            <a:r>
              <a:rPr sz="4400" dirty="0"/>
              <a:t>Binary</a:t>
            </a:r>
            <a:r>
              <a:rPr sz="4400" spc="-40" dirty="0"/>
              <a:t> </a:t>
            </a:r>
            <a:r>
              <a:rPr sz="4400" dirty="0"/>
              <a:t>Integers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4384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Given</a:t>
            </a:r>
            <a:r>
              <a:rPr sz="3200" dirty="0">
                <a:latin typeface="Microsoft Sans Serif"/>
                <a:cs typeface="Microsoft Sans Serif"/>
              </a:rPr>
              <a:t> an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n-bit number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1844738"/>
            <a:ext cx="6010275" cy="579755"/>
          </a:xfrm>
          <a:custGeom>
            <a:avLst/>
            <a:gdLst/>
            <a:ahLst/>
            <a:cxnLst/>
            <a:rect l="l" t="t" r="r" b="b"/>
            <a:pathLst>
              <a:path w="6010275" h="579755">
                <a:moveTo>
                  <a:pt x="6010275" y="0"/>
                </a:moveTo>
                <a:lnTo>
                  <a:pt x="0" y="0"/>
                </a:lnTo>
                <a:lnTo>
                  <a:pt x="0" y="579437"/>
                </a:lnTo>
                <a:lnTo>
                  <a:pt x="6010275" y="579437"/>
                </a:lnTo>
                <a:lnTo>
                  <a:pt x="6010275" y="0"/>
                </a:lnTo>
                <a:close/>
              </a:path>
            </a:pathLst>
          </a:custGeom>
          <a:solidFill>
            <a:srgbClr val="EBE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4127" y="1851043"/>
            <a:ext cx="1170940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1034415" algn="l"/>
              </a:tabLst>
            </a:pPr>
            <a:r>
              <a:rPr sz="1650" spc="50" dirty="0">
                <a:latin typeface="Microsoft Sans Serif"/>
                <a:cs typeface="Microsoft Sans Serif"/>
              </a:rPr>
              <a:t>1	0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8575" y="1862302"/>
            <a:ext cx="135699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1132840" algn="l"/>
              </a:tabLst>
            </a:pP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spc="-95" dirty="0">
                <a:latin typeface="Microsoft Sans Serif"/>
                <a:cs typeface="Microsoft Sans Serif"/>
              </a:rPr>
              <a:t> </a:t>
            </a:r>
            <a:r>
              <a:rPr sz="2900" spc="40" dirty="0">
                <a:latin typeface="Symbol"/>
                <a:cs typeface="Symbol"/>
              </a:rPr>
              <a:t></a:t>
            </a:r>
            <a:r>
              <a:rPr sz="2900" spc="-7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Microsoft Sans Serif"/>
                <a:cs typeface="Microsoft Sans Serif"/>
              </a:rPr>
              <a:t>2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6371" y="1851043"/>
            <a:ext cx="1903095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1513840" algn="l"/>
              </a:tabLst>
            </a:pPr>
            <a:r>
              <a:rPr sz="1650" spc="75" dirty="0">
                <a:latin typeface="Microsoft Sans Serif"/>
                <a:cs typeface="Microsoft Sans Serif"/>
              </a:rPr>
              <a:t>n</a:t>
            </a:r>
            <a:r>
              <a:rPr sz="1650" spc="-45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1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75" dirty="0">
                <a:latin typeface="Microsoft Sans Serif"/>
                <a:cs typeface="Microsoft Sans Serif"/>
              </a:rPr>
              <a:t>n</a:t>
            </a:r>
            <a:r>
              <a:rPr sz="1650" spc="85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2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3766" y="2107394"/>
            <a:ext cx="4782185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1470660" algn="l"/>
                <a:tab pos="3653154" algn="l"/>
                <a:tab pos="4645660" algn="l"/>
              </a:tabLst>
            </a:pPr>
            <a:r>
              <a:rPr sz="1650" spc="85" dirty="0">
                <a:latin typeface="Microsoft Sans Serif"/>
                <a:cs typeface="Microsoft Sans Serif"/>
              </a:rPr>
              <a:t>n</a:t>
            </a:r>
            <a:r>
              <a:rPr sz="1650" spc="-50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1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75" dirty="0">
                <a:latin typeface="Microsoft Sans Serif"/>
                <a:cs typeface="Microsoft Sans Serif"/>
              </a:rPr>
              <a:t>n</a:t>
            </a:r>
            <a:r>
              <a:rPr sz="1650" spc="85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2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50" dirty="0">
                <a:latin typeface="Microsoft Sans Serif"/>
                <a:cs typeface="Microsoft Sans Serif"/>
              </a:rPr>
              <a:t>1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50" dirty="0">
                <a:latin typeface="Microsoft Sans Serif"/>
                <a:cs typeface="Microsoft Sans Serif"/>
              </a:rPr>
              <a:t>0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1820" y="1862302"/>
            <a:ext cx="403225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883919" algn="l"/>
                <a:tab pos="1556385" algn="l"/>
                <a:tab pos="3171190" algn="l"/>
                <a:tab pos="3808729" algn="l"/>
              </a:tabLst>
            </a:pP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Microsoft Sans Serif"/>
                <a:cs typeface="Microsoft Sans Serif"/>
              </a:rPr>
              <a:t>2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250" dirty="0">
                <a:latin typeface="Symbol"/>
                <a:cs typeface="Symbol"/>
              </a:rPr>
              <a:t></a:t>
            </a:r>
            <a:r>
              <a:rPr sz="2900" spc="250" dirty="0">
                <a:latin typeface="Lucida Sans Unicode"/>
                <a:cs typeface="Lucida Sans Unicode"/>
              </a:rPr>
              <a:t></a:t>
            </a: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spc="265" dirty="0">
                <a:latin typeface="Microsoft Sans Serif"/>
                <a:cs typeface="Microsoft Sans Serif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2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Microsoft Sans Serif"/>
                <a:cs typeface="Microsoft Sans Serif"/>
              </a:rPr>
              <a:t>2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916" y="2490063"/>
            <a:ext cx="6958330" cy="34664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Range: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0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+2</a:t>
            </a:r>
            <a:r>
              <a:rPr sz="3150" baseline="25132" dirty="0">
                <a:latin typeface="Microsoft Sans Serif"/>
                <a:cs typeface="Microsoft Sans Serif"/>
              </a:rPr>
              <a:t>n</a:t>
            </a:r>
            <a:r>
              <a:rPr sz="3150" spc="480" baseline="25132" dirty="0">
                <a:latin typeface="Microsoft Sans Serif"/>
                <a:cs typeface="Microsoft Sans Serif"/>
              </a:rPr>
              <a:t> </a:t>
            </a:r>
            <a:r>
              <a:rPr sz="3200" spc="840" dirty="0">
                <a:latin typeface="Microsoft Sans Serif"/>
                <a:cs typeface="Microsoft Sans Serif"/>
              </a:rPr>
              <a:t>–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</a:t>
            </a:r>
            <a:endParaRPr sz="320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61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1011</a:t>
            </a:r>
            <a:r>
              <a:rPr sz="2400" spc="-60" baseline="-20833" dirty="0">
                <a:latin typeface="Microsoft Sans Serif"/>
                <a:cs typeface="Microsoft Sans Serif"/>
              </a:rPr>
              <a:t>2</a:t>
            </a:r>
            <a:endParaRPr sz="2400" baseline="-20833">
              <a:latin typeface="Microsoft Sans Serif"/>
              <a:cs typeface="Microsoft Sans Serif"/>
            </a:endParaRPr>
          </a:p>
          <a:p>
            <a:pPr marL="7943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1×2</a:t>
            </a:r>
            <a:r>
              <a:rPr sz="2400" spc="-7" baseline="24305" dirty="0">
                <a:latin typeface="Microsoft Sans Serif"/>
                <a:cs typeface="Microsoft Sans Serif"/>
              </a:rPr>
              <a:t>3</a:t>
            </a:r>
            <a:r>
              <a:rPr sz="2400" spc="359" baseline="2430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0×2</a:t>
            </a:r>
            <a:r>
              <a:rPr sz="2400" spc="-7" baseline="24305" dirty="0">
                <a:latin typeface="Microsoft Sans Serif"/>
                <a:cs typeface="Microsoft Sans Serif"/>
              </a:rPr>
              <a:t>2</a:t>
            </a:r>
            <a:r>
              <a:rPr sz="2400" spc="359" baseline="2430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+1×2</a:t>
            </a:r>
            <a:r>
              <a:rPr sz="2400" spc="-7" baseline="24305" dirty="0">
                <a:latin typeface="Microsoft Sans Serif"/>
                <a:cs typeface="Microsoft Sans Serif"/>
              </a:rPr>
              <a:t>1</a:t>
            </a:r>
            <a:r>
              <a:rPr sz="2400" spc="345" baseline="2430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+1×2</a:t>
            </a:r>
            <a:r>
              <a:rPr sz="2400" spc="-7" baseline="24305" dirty="0">
                <a:latin typeface="Microsoft Sans Serif"/>
                <a:cs typeface="Microsoft Sans Serif"/>
              </a:rPr>
              <a:t>0</a:t>
            </a:r>
            <a:endParaRPr sz="2400" baseline="24305">
              <a:latin typeface="Microsoft Sans Serif"/>
              <a:cs typeface="Microsoft Sans Serif"/>
            </a:endParaRPr>
          </a:p>
          <a:p>
            <a:pPr marL="7943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8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0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2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1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11</a:t>
            </a:r>
            <a:r>
              <a:rPr sz="2400" spc="-142" baseline="-20833" dirty="0">
                <a:latin typeface="Microsoft Sans Serif"/>
                <a:cs typeface="Microsoft Sans Serif"/>
              </a:rPr>
              <a:t>10</a:t>
            </a:r>
            <a:endParaRPr sz="2400" baseline="-20833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7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Using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32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bits</a:t>
            </a:r>
            <a:endParaRPr sz="320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to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+4,294,967,295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77351" y="0"/>
            <a:ext cx="367030" cy="3867150"/>
          </a:xfrm>
          <a:custGeom>
            <a:avLst/>
            <a:gdLst/>
            <a:ahLst/>
            <a:cxnLst/>
            <a:rect l="l" t="t" r="r" b="b"/>
            <a:pathLst>
              <a:path w="367029" h="3867150">
                <a:moveTo>
                  <a:pt x="366649" y="0"/>
                </a:moveTo>
                <a:lnTo>
                  <a:pt x="0" y="0"/>
                </a:lnTo>
                <a:lnTo>
                  <a:pt x="0" y="3867150"/>
                </a:lnTo>
                <a:lnTo>
                  <a:pt x="366649" y="38671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16156" y="78739"/>
            <a:ext cx="281305" cy="37058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§2.4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Signed</a:t>
            </a:r>
            <a:r>
              <a:rPr sz="1800" spc="4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and</a:t>
            </a:r>
            <a:r>
              <a:rPr sz="1800" spc="2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Unsigned</a:t>
            </a:r>
            <a:r>
              <a:rPr sz="1800" spc="4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Numbers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4" name="Up Arrow 13"/>
          <p:cNvSpPr/>
          <p:nvPr/>
        </p:nvSpPr>
        <p:spPr>
          <a:xfrm>
            <a:off x="8111582" y="3125075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9261" y="242449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2s-Complement</a:t>
            </a:r>
            <a:r>
              <a:rPr spc="15" dirty="0"/>
              <a:t> </a:t>
            </a:r>
            <a:r>
              <a:rPr spc="-5" dirty="0"/>
              <a:t>Signed</a:t>
            </a:r>
            <a:r>
              <a:rPr spc="-35" dirty="0"/>
              <a:t> </a:t>
            </a:r>
            <a:r>
              <a:rPr spc="-5" dirty="0"/>
              <a:t>Integers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4384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Given</a:t>
            </a:r>
            <a:r>
              <a:rPr sz="3200" dirty="0">
                <a:latin typeface="Microsoft Sans Serif"/>
                <a:cs typeface="Microsoft Sans Serif"/>
              </a:rPr>
              <a:t> an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n-bit number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3575" y="1844738"/>
            <a:ext cx="6223000" cy="579755"/>
          </a:xfrm>
          <a:custGeom>
            <a:avLst/>
            <a:gdLst/>
            <a:ahLst/>
            <a:cxnLst/>
            <a:rect l="l" t="t" r="r" b="b"/>
            <a:pathLst>
              <a:path w="6223000" h="579755">
                <a:moveTo>
                  <a:pt x="6223000" y="0"/>
                </a:moveTo>
                <a:lnTo>
                  <a:pt x="0" y="0"/>
                </a:lnTo>
                <a:lnTo>
                  <a:pt x="0" y="579437"/>
                </a:lnTo>
                <a:lnTo>
                  <a:pt x="6223000" y="579437"/>
                </a:lnTo>
                <a:lnTo>
                  <a:pt x="6223000" y="0"/>
                </a:lnTo>
                <a:close/>
              </a:path>
            </a:pathLst>
          </a:custGeom>
          <a:solidFill>
            <a:srgbClr val="EBE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83710" y="1851043"/>
            <a:ext cx="135890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650" spc="50" dirty="0">
                <a:latin typeface="Microsoft Sans Serif"/>
                <a:cs typeface="Microsoft Sans Serif"/>
              </a:rPr>
              <a:t>0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122711" y="2107394"/>
            <a:ext cx="1127760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991235" algn="l"/>
              </a:tabLst>
            </a:pPr>
            <a:r>
              <a:rPr sz="1650" spc="50" dirty="0">
                <a:latin typeface="Microsoft Sans Serif"/>
                <a:cs typeface="Microsoft Sans Serif"/>
              </a:rPr>
              <a:t>1	0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5683" y="1862302"/>
            <a:ext cx="223520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900" spc="45" dirty="0">
                <a:latin typeface="Microsoft Sans Serif"/>
                <a:cs typeface="Microsoft Sans Serif"/>
              </a:rPr>
              <a:t>2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2778" y="1851043"/>
            <a:ext cx="3542665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1513205" algn="l"/>
                <a:tab pos="3406140" algn="l"/>
              </a:tabLst>
            </a:pPr>
            <a:r>
              <a:rPr sz="1650" spc="85" dirty="0">
                <a:latin typeface="Microsoft Sans Serif"/>
                <a:cs typeface="Microsoft Sans Serif"/>
              </a:rPr>
              <a:t>n</a:t>
            </a:r>
            <a:r>
              <a:rPr sz="1650" spc="-50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1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85" dirty="0">
                <a:latin typeface="Microsoft Sans Serif"/>
                <a:cs typeface="Microsoft Sans Serif"/>
              </a:rPr>
              <a:t>n</a:t>
            </a:r>
            <a:r>
              <a:rPr sz="1650" spc="80" dirty="0">
                <a:latin typeface="Symbol"/>
                <a:cs typeface="Symbol"/>
              </a:rPr>
              <a:t></a:t>
            </a:r>
            <a:r>
              <a:rPr sz="1650" spc="50" dirty="0">
                <a:latin typeface="Microsoft Sans Serif"/>
                <a:cs typeface="Microsoft Sans Serif"/>
              </a:rPr>
              <a:t>2</a:t>
            </a:r>
            <a:r>
              <a:rPr sz="1650" dirty="0">
                <a:latin typeface="Microsoft Sans Serif"/>
                <a:cs typeface="Microsoft Sans Serif"/>
              </a:rPr>
              <a:t>	</a:t>
            </a:r>
            <a:r>
              <a:rPr sz="1650" spc="50" dirty="0">
                <a:latin typeface="Microsoft Sans Serif"/>
                <a:cs typeface="Microsoft Sans Serif"/>
              </a:rPr>
              <a:t>1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6269" y="1862302"/>
            <a:ext cx="5696585" cy="466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011680" algn="l"/>
                <a:tab pos="3568065" algn="l"/>
                <a:tab pos="5180965" algn="l"/>
              </a:tabLst>
            </a:pP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spc="-100" dirty="0">
                <a:latin typeface="Microsoft Sans Serif"/>
                <a:cs typeface="Microsoft Sans Serif"/>
              </a:rPr>
              <a:t> </a:t>
            </a:r>
            <a:r>
              <a:rPr sz="2900" spc="40" dirty="0">
                <a:latin typeface="Symbol"/>
                <a:cs typeface="Symbol"/>
              </a:rPr>
              <a:t></a:t>
            </a:r>
            <a:r>
              <a:rPr sz="2900" spc="-110" dirty="0">
                <a:latin typeface="Times New Roman"/>
                <a:cs typeface="Times New Roman"/>
              </a:rPr>
              <a:t> </a:t>
            </a:r>
            <a:r>
              <a:rPr sz="2900" spc="114" dirty="0">
                <a:latin typeface="Symbol"/>
                <a:cs typeface="Symbol"/>
              </a:rPr>
              <a:t></a:t>
            </a:r>
            <a:r>
              <a:rPr sz="2900" spc="105" dirty="0">
                <a:latin typeface="Microsoft Sans Serif"/>
                <a:cs typeface="Microsoft Sans Serif"/>
              </a:rPr>
              <a:t>x</a:t>
            </a:r>
            <a:r>
              <a:rPr sz="2475" spc="127" baseline="-25252" dirty="0">
                <a:latin typeface="Microsoft Sans Serif"/>
                <a:cs typeface="Microsoft Sans Serif"/>
              </a:rPr>
              <a:t>n</a:t>
            </a:r>
            <a:r>
              <a:rPr sz="2475" spc="-75" baseline="-25252" dirty="0">
                <a:latin typeface="Symbol"/>
                <a:cs typeface="Symbol"/>
              </a:rPr>
              <a:t></a:t>
            </a:r>
            <a:r>
              <a:rPr sz="2475" spc="172" baseline="-25252" dirty="0">
                <a:latin typeface="Microsoft Sans Serif"/>
                <a:cs typeface="Microsoft Sans Serif"/>
              </a:rPr>
              <a:t>1</a:t>
            </a:r>
            <a:r>
              <a:rPr sz="2900" spc="45" dirty="0">
                <a:latin typeface="Microsoft Sans Serif"/>
                <a:cs typeface="Microsoft Sans Serif"/>
              </a:rPr>
              <a:t>2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110" dirty="0">
                <a:latin typeface="Microsoft Sans Serif"/>
                <a:cs typeface="Microsoft Sans Serif"/>
              </a:rPr>
              <a:t>x</a:t>
            </a:r>
            <a:r>
              <a:rPr sz="2475" spc="112" baseline="-25252" dirty="0">
                <a:latin typeface="Microsoft Sans Serif"/>
                <a:cs typeface="Microsoft Sans Serif"/>
              </a:rPr>
              <a:t>n</a:t>
            </a:r>
            <a:r>
              <a:rPr sz="2475" spc="127" baseline="-25252" dirty="0">
                <a:latin typeface="Symbol"/>
                <a:cs typeface="Symbol"/>
              </a:rPr>
              <a:t></a:t>
            </a:r>
            <a:r>
              <a:rPr sz="2475" spc="75" baseline="-25252" dirty="0">
                <a:latin typeface="Microsoft Sans Serif"/>
                <a:cs typeface="Microsoft Sans Serif"/>
              </a:rPr>
              <a:t>2</a:t>
            </a:r>
            <a:r>
              <a:rPr sz="2475" spc="-247" baseline="-25252" dirty="0">
                <a:latin typeface="Microsoft Sans Serif"/>
                <a:cs typeface="Microsoft Sans Serif"/>
              </a:rPr>
              <a:t> </a:t>
            </a:r>
            <a:r>
              <a:rPr sz="2900" spc="45" dirty="0">
                <a:latin typeface="Microsoft Sans Serif"/>
                <a:cs typeface="Microsoft Sans Serif"/>
              </a:rPr>
              <a:t>2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245" dirty="0">
                <a:latin typeface="Symbol"/>
                <a:cs typeface="Symbol"/>
              </a:rPr>
              <a:t></a:t>
            </a:r>
            <a:r>
              <a:rPr sz="2900" spc="250" dirty="0">
                <a:latin typeface="Lucida Sans Unicode"/>
                <a:cs typeface="Lucida Sans Unicode"/>
              </a:rPr>
              <a:t></a:t>
            </a: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r>
              <a:rPr sz="2900" spc="260" dirty="0">
                <a:latin typeface="Microsoft Sans Serif"/>
                <a:cs typeface="Microsoft Sans Serif"/>
              </a:rPr>
              <a:t> </a:t>
            </a:r>
            <a:r>
              <a:rPr sz="2900" spc="45" dirty="0">
                <a:latin typeface="Microsoft Sans Serif"/>
                <a:cs typeface="Microsoft Sans Serif"/>
              </a:rPr>
              <a:t>2</a:t>
            </a:r>
            <a:r>
              <a:rPr sz="2900" dirty="0">
                <a:latin typeface="Microsoft Sans Serif"/>
                <a:cs typeface="Microsoft Sans Serif"/>
              </a:rPr>
              <a:t>	</a:t>
            </a:r>
            <a:r>
              <a:rPr sz="2900" spc="40" dirty="0">
                <a:latin typeface="Symbol"/>
                <a:cs typeface="Symbol"/>
              </a:rPr>
              <a:t></a:t>
            </a:r>
            <a:r>
              <a:rPr sz="2900" spc="-20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Microsoft Sans Serif"/>
                <a:cs typeface="Microsoft Sans Serif"/>
              </a:rPr>
              <a:t>x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616" y="2490063"/>
            <a:ext cx="6496685" cy="34664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Range: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280" dirty="0">
                <a:latin typeface="Microsoft Sans Serif"/>
                <a:cs typeface="Microsoft Sans Serif"/>
              </a:rPr>
              <a:t>–2</a:t>
            </a:r>
            <a:r>
              <a:rPr sz="3150" spc="419" baseline="25132" dirty="0">
                <a:latin typeface="Microsoft Sans Serif"/>
                <a:cs typeface="Microsoft Sans Serif"/>
              </a:rPr>
              <a:t>n</a:t>
            </a:r>
            <a:r>
              <a:rPr sz="3150" spc="37" baseline="25132" dirty="0">
                <a:latin typeface="Microsoft Sans Serif"/>
                <a:cs typeface="Microsoft Sans Serif"/>
              </a:rPr>
              <a:t> </a:t>
            </a:r>
            <a:r>
              <a:rPr sz="3150" spc="855" baseline="25132" dirty="0">
                <a:latin typeface="Microsoft Sans Serif"/>
                <a:cs typeface="Microsoft Sans Serif"/>
              </a:rPr>
              <a:t>–</a:t>
            </a:r>
            <a:r>
              <a:rPr sz="3150" spc="44" baseline="25132" dirty="0">
                <a:latin typeface="Microsoft Sans Serif"/>
                <a:cs typeface="Microsoft Sans Serif"/>
              </a:rPr>
              <a:t> </a:t>
            </a:r>
            <a:r>
              <a:rPr sz="3150" spc="22" baseline="25132" dirty="0">
                <a:latin typeface="Microsoft Sans Serif"/>
                <a:cs typeface="Microsoft Sans Serif"/>
              </a:rPr>
              <a:t>1</a:t>
            </a:r>
            <a:r>
              <a:rPr sz="3150" spc="487" baseline="25132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+2</a:t>
            </a:r>
            <a:r>
              <a:rPr sz="3150" baseline="25132" dirty="0">
                <a:latin typeface="Microsoft Sans Serif"/>
                <a:cs typeface="Microsoft Sans Serif"/>
              </a:rPr>
              <a:t>n</a:t>
            </a:r>
            <a:r>
              <a:rPr sz="3150" spc="44" baseline="25132" dirty="0">
                <a:latin typeface="Microsoft Sans Serif"/>
                <a:cs typeface="Microsoft Sans Serif"/>
              </a:rPr>
              <a:t> </a:t>
            </a:r>
            <a:r>
              <a:rPr sz="3150" spc="855" baseline="25132" dirty="0">
                <a:latin typeface="Microsoft Sans Serif"/>
                <a:cs typeface="Microsoft Sans Serif"/>
              </a:rPr>
              <a:t>–</a:t>
            </a:r>
            <a:r>
              <a:rPr sz="3150" spc="37" baseline="25132" dirty="0">
                <a:latin typeface="Microsoft Sans Serif"/>
                <a:cs typeface="Microsoft Sans Serif"/>
              </a:rPr>
              <a:t> </a:t>
            </a:r>
            <a:r>
              <a:rPr sz="3150" spc="22" baseline="25132" dirty="0">
                <a:latin typeface="Microsoft Sans Serif"/>
                <a:cs typeface="Microsoft Sans Serif"/>
              </a:rPr>
              <a:t>1</a:t>
            </a:r>
            <a:r>
              <a:rPr sz="3150" spc="487" baseline="25132" dirty="0">
                <a:latin typeface="Microsoft Sans Serif"/>
                <a:cs typeface="Microsoft Sans Serif"/>
              </a:rPr>
              <a:t> </a:t>
            </a:r>
            <a:r>
              <a:rPr sz="3200" spc="840" dirty="0">
                <a:latin typeface="Microsoft Sans Serif"/>
                <a:cs typeface="Microsoft Sans Serif"/>
              </a:rPr>
              <a:t>–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</a:t>
            </a:r>
            <a:endParaRPr sz="3200">
              <a:latin typeface="Microsoft Sans Serif"/>
              <a:cs typeface="Microsoft Sans Serif"/>
            </a:endParaRPr>
          </a:p>
          <a:p>
            <a:pPr marL="286385" marR="67945" lvl="1" indent="-286385" algn="r">
              <a:lnSpc>
                <a:spcPct val="100000"/>
              </a:lnSpc>
              <a:spcBef>
                <a:spcPts val="61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86385" algn="l"/>
                <a:tab pos="287020" algn="l"/>
              </a:tabLst>
            </a:pP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1111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1100</a:t>
            </a:r>
            <a:r>
              <a:rPr sz="2400" spc="-60" baseline="-20833" dirty="0">
                <a:latin typeface="Microsoft Sans Serif"/>
                <a:cs typeface="Microsoft Sans Serif"/>
              </a:rPr>
              <a:t>2</a:t>
            </a:r>
            <a:endParaRPr sz="2400" baseline="-20833">
              <a:latin typeface="Microsoft Sans Serif"/>
              <a:cs typeface="Microsoft Sans Serif"/>
            </a:endParaRPr>
          </a:p>
          <a:p>
            <a:pPr marR="30480" algn="r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–1×2</a:t>
            </a:r>
            <a:r>
              <a:rPr sz="2400" spc="150" baseline="24305" dirty="0">
                <a:latin typeface="Microsoft Sans Serif"/>
                <a:cs typeface="Microsoft Sans Serif"/>
              </a:rPr>
              <a:t>31</a:t>
            </a:r>
            <a:r>
              <a:rPr sz="2400" spc="352" baseline="2430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1×2</a:t>
            </a:r>
            <a:r>
              <a:rPr sz="2400" spc="-7" baseline="24305" dirty="0">
                <a:latin typeface="Microsoft Sans Serif"/>
                <a:cs typeface="Microsoft Sans Serif"/>
              </a:rPr>
              <a:t>30</a:t>
            </a:r>
            <a:r>
              <a:rPr sz="2400" spc="359" baseline="2430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1×2</a:t>
            </a:r>
            <a:r>
              <a:rPr sz="2400" spc="-7" baseline="24305" dirty="0">
                <a:latin typeface="Microsoft Sans Serif"/>
                <a:cs typeface="Microsoft Sans Serif"/>
              </a:rPr>
              <a:t>2</a:t>
            </a:r>
            <a:r>
              <a:rPr sz="2400" spc="345" baseline="2430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+0×2</a:t>
            </a:r>
            <a:r>
              <a:rPr sz="2400" spc="-7" baseline="24305" dirty="0">
                <a:latin typeface="Microsoft Sans Serif"/>
                <a:cs typeface="Microsoft Sans Serif"/>
              </a:rPr>
              <a:t>1</a:t>
            </a:r>
            <a:r>
              <a:rPr sz="2400" spc="359" baseline="2430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+0×2</a:t>
            </a:r>
            <a:r>
              <a:rPr sz="2400" spc="-7" baseline="24305" dirty="0">
                <a:latin typeface="Microsoft Sans Serif"/>
                <a:cs typeface="Microsoft Sans Serif"/>
              </a:rPr>
              <a:t>0</a:t>
            </a:r>
            <a:endParaRPr sz="2400" baseline="24305">
              <a:latin typeface="Microsoft Sans Serif"/>
              <a:cs typeface="Microsoft Sans Serif"/>
            </a:endParaRPr>
          </a:p>
          <a:p>
            <a:pPr marL="781685">
              <a:lnSpc>
                <a:spcPct val="100000"/>
              </a:lnSpc>
            </a:pP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–2,147,483,648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+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2,147,483,644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–4</a:t>
            </a:r>
            <a:r>
              <a:rPr sz="2400" spc="225" baseline="-20833" dirty="0">
                <a:latin typeface="Microsoft Sans Serif"/>
                <a:cs typeface="Microsoft Sans Serif"/>
              </a:rPr>
              <a:t>10</a:t>
            </a:r>
            <a:endParaRPr sz="2400" baseline="-20833">
              <a:latin typeface="Microsoft Sans Serif"/>
              <a:cs typeface="Microsoft Sans Serif"/>
            </a:endParaRPr>
          </a:p>
          <a:p>
            <a:pPr marL="381000" indent="-342900">
              <a:lnSpc>
                <a:spcPct val="100000"/>
              </a:lnSpc>
              <a:spcBef>
                <a:spcPts val="7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Using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32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bits</a:t>
            </a:r>
            <a:endParaRPr sz="32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50" dirty="0">
                <a:latin typeface="Microsoft Sans Serif"/>
                <a:cs typeface="Microsoft Sans Serif"/>
              </a:rPr>
              <a:t>–2,147,483,648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+2,147,483,647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8496" y="1992648"/>
            <a:ext cx="487363" cy="487363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8377544" y="267722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2s-Complement</a:t>
            </a:r>
            <a:r>
              <a:rPr spc="15" dirty="0"/>
              <a:t> </a:t>
            </a:r>
            <a:r>
              <a:rPr spc="-5" dirty="0"/>
              <a:t>Signed</a:t>
            </a:r>
            <a:r>
              <a:rPr spc="-35" dirty="0"/>
              <a:t> </a:t>
            </a:r>
            <a:r>
              <a:rPr spc="-5" dirty="0"/>
              <a:t>Integers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216" y="1062089"/>
            <a:ext cx="8049259" cy="470598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45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405765" algn="l"/>
                <a:tab pos="4064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Bit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31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sign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bit</a:t>
            </a:r>
            <a:endParaRPr sz="2800" dirty="0">
              <a:latin typeface="Microsoft Sans Serif"/>
              <a:cs typeface="Microsoft Sans Serif"/>
            </a:endParaRPr>
          </a:p>
          <a:p>
            <a:pPr marL="8070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1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 </a:t>
            </a:r>
            <a:r>
              <a:rPr sz="2400" spc="-5" dirty="0">
                <a:latin typeface="Microsoft Sans Serif"/>
                <a:cs typeface="Microsoft Sans Serif"/>
              </a:rPr>
              <a:t>negative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numbers</a:t>
            </a:r>
            <a:endParaRPr sz="2400" dirty="0">
              <a:latin typeface="Microsoft Sans Serif"/>
              <a:cs typeface="Microsoft Sans Serif"/>
            </a:endParaRPr>
          </a:p>
          <a:p>
            <a:pPr marL="8070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 </a:t>
            </a:r>
            <a:r>
              <a:rPr sz="2400" spc="-5" dirty="0">
                <a:latin typeface="Microsoft Sans Serif"/>
                <a:cs typeface="Microsoft Sans Serif"/>
              </a:rPr>
              <a:t>non-negative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numbers</a:t>
            </a:r>
            <a:endParaRPr sz="2400" dirty="0">
              <a:latin typeface="Microsoft Sans Serif"/>
              <a:cs typeface="Microsoft Sans Serif"/>
            </a:endParaRPr>
          </a:p>
          <a:p>
            <a:pPr marL="406400" indent="-342900">
              <a:lnSpc>
                <a:spcPct val="100000"/>
              </a:lnSpc>
              <a:spcBef>
                <a:spcPts val="32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405765" algn="l"/>
                <a:tab pos="406400" algn="l"/>
              </a:tabLst>
            </a:pPr>
            <a:r>
              <a:rPr sz="2800" spc="295" dirty="0">
                <a:latin typeface="Microsoft Sans Serif"/>
                <a:cs typeface="Microsoft Sans Serif"/>
              </a:rPr>
              <a:t>–(–2</a:t>
            </a:r>
            <a:r>
              <a:rPr sz="2775" spc="442" baseline="25525" dirty="0">
                <a:latin typeface="Microsoft Sans Serif"/>
                <a:cs typeface="Microsoft Sans Serif"/>
              </a:rPr>
              <a:t>n</a:t>
            </a:r>
            <a:r>
              <a:rPr sz="2775" spc="30" baseline="25525" dirty="0">
                <a:latin typeface="Microsoft Sans Serif"/>
                <a:cs typeface="Microsoft Sans Serif"/>
              </a:rPr>
              <a:t> </a:t>
            </a:r>
            <a:r>
              <a:rPr sz="2775" spc="750" baseline="25525" dirty="0">
                <a:latin typeface="Microsoft Sans Serif"/>
                <a:cs typeface="Microsoft Sans Serif"/>
              </a:rPr>
              <a:t>–</a:t>
            </a:r>
            <a:r>
              <a:rPr sz="2775" spc="7" baseline="25525" dirty="0">
                <a:latin typeface="Microsoft Sans Serif"/>
                <a:cs typeface="Microsoft Sans Serif"/>
              </a:rPr>
              <a:t> 1</a:t>
            </a:r>
            <a:r>
              <a:rPr sz="2800" spc="5" dirty="0">
                <a:latin typeface="Microsoft Sans Serif"/>
                <a:cs typeface="Microsoft Sans Serif"/>
              </a:rPr>
              <a:t>)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can’t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represented</a:t>
            </a:r>
            <a:endParaRPr sz="2800" dirty="0">
              <a:latin typeface="Microsoft Sans Serif"/>
              <a:cs typeface="Microsoft Sans Serif"/>
            </a:endParaRPr>
          </a:p>
          <a:p>
            <a:pPr marL="406400" marR="55880" indent="-342900">
              <a:lnSpc>
                <a:spcPts val="3020"/>
              </a:lnSpc>
              <a:spcBef>
                <a:spcPts val="72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405765" algn="l"/>
                <a:tab pos="4064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Non-negative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numbers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have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same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unsigned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2s-complement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representation</a:t>
            </a:r>
            <a:endParaRPr sz="2800" dirty="0">
              <a:latin typeface="Microsoft Sans Serif"/>
              <a:cs typeface="Microsoft Sans Serif"/>
            </a:endParaRPr>
          </a:p>
          <a:p>
            <a:pPr marL="406400" indent="-342900">
              <a:lnSpc>
                <a:spcPct val="100000"/>
              </a:lnSpc>
              <a:spcBef>
                <a:spcPts val="2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405765" algn="l"/>
                <a:tab pos="4064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Some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specific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numbers</a:t>
            </a:r>
            <a:endParaRPr sz="2800" dirty="0">
              <a:latin typeface="Microsoft Sans Serif"/>
              <a:cs typeface="Microsoft Sans Serif"/>
            </a:endParaRPr>
          </a:p>
          <a:p>
            <a:pPr marL="976630" lvl="1" indent="-45593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975994" algn="l"/>
                <a:tab pos="976630" algn="l"/>
                <a:tab pos="14046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0:	0000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endParaRPr sz="2400" dirty="0">
              <a:latin typeface="Microsoft Sans Serif"/>
              <a:cs typeface="Microsoft Sans Serif"/>
            </a:endParaRPr>
          </a:p>
          <a:p>
            <a:pPr marL="8070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1404620" algn="l"/>
              </a:tabLst>
            </a:pPr>
            <a:r>
              <a:rPr sz="2400" spc="204" dirty="0">
                <a:latin typeface="Microsoft Sans Serif"/>
                <a:cs typeface="Microsoft Sans Serif"/>
              </a:rPr>
              <a:t>–</a:t>
            </a:r>
            <a:r>
              <a:rPr sz="2400" spc="204" dirty="0">
                <a:solidFill>
                  <a:srgbClr val="FF0000"/>
                </a:solidFill>
                <a:latin typeface="Microsoft Sans Serif"/>
                <a:cs typeface="Microsoft Sans Serif"/>
              </a:rPr>
              <a:t>1:	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1111</a:t>
            </a:r>
            <a:r>
              <a:rPr sz="24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1111</a:t>
            </a:r>
            <a:r>
              <a:rPr sz="24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1040" dirty="0">
                <a:solidFill>
                  <a:srgbClr val="FF0000"/>
                </a:solidFill>
                <a:latin typeface="Microsoft Sans Serif"/>
                <a:cs typeface="Microsoft Sans Serif"/>
              </a:rPr>
              <a:t>…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1111</a:t>
            </a:r>
            <a:endParaRPr sz="24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8070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293941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Most-negative:	1000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045" dirty="0">
                <a:latin typeface="Microsoft Sans Serif"/>
                <a:cs typeface="Microsoft Sans Serif"/>
              </a:rPr>
              <a:t>…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endParaRPr sz="2400" dirty="0">
              <a:latin typeface="Microsoft Sans Serif"/>
              <a:cs typeface="Microsoft Sans Serif"/>
            </a:endParaRPr>
          </a:p>
          <a:p>
            <a:pPr marL="8070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807085" algn="l"/>
                <a:tab pos="807720" algn="l"/>
                <a:tab pos="293941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Most-positive:	0111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040" dirty="0">
                <a:latin typeface="Microsoft Sans Serif"/>
                <a:cs typeface="Microsoft Sans Serif"/>
              </a:rPr>
              <a:t>…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437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Signed</a:t>
            </a:r>
            <a:r>
              <a:rPr sz="4400" spc="-80" dirty="0"/>
              <a:t> </a:t>
            </a:r>
            <a:r>
              <a:rPr sz="4400" dirty="0"/>
              <a:t>Negation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46218"/>
            <a:ext cx="6152515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Complement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add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Complement</a:t>
            </a:r>
            <a:r>
              <a:rPr sz="2800" spc="6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means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→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→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2325" y="2536825"/>
            <a:ext cx="3514725" cy="1143000"/>
            <a:chOff x="1592325" y="2536825"/>
            <a:chExt cx="3514725" cy="1143000"/>
          </a:xfrm>
        </p:grpSpPr>
        <p:sp>
          <p:nvSpPr>
            <p:cNvPr id="5" name="object 5"/>
            <p:cNvSpPr/>
            <p:nvPr/>
          </p:nvSpPr>
          <p:spPr>
            <a:xfrm>
              <a:off x="1592325" y="2536825"/>
              <a:ext cx="3514725" cy="1143000"/>
            </a:xfrm>
            <a:custGeom>
              <a:avLst/>
              <a:gdLst/>
              <a:ahLst/>
              <a:cxnLst/>
              <a:rect l="l" t="t" r="r" b="b"/>
              <a:pathLst>
                <a:path w="3514725" h="1143000">
                  <a:moveTo>
                    <a:pt x="3514725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3514725" y="1143000"/>
                  </a:lnTo>
                  <a:lnTo>
                    <a:pt x="3514725" y="0"/>
                  </a:lnTo>
                  <a:close/>
                </a:path>
              </a:pathLst>
            </a:custGeom>
            <a:solidFill>
              <a:srgbClr val="EBE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400" y="2608946"/>
              <a:ext cx="585470" cy="684530"/>
            </a:xfrm>
            <a:custGeom>
              <a:avLst/>
              <a:gdLst/>
              <a:ahLst/>
              <a:cxnLst/>
              <a:rect l="l" t="t" r="r" b="b"/>
              <a:pathLst>
                <a:path w="585469" h="684529">
                  <a:moveTo>
                    <a:pt x="418801" y="0"/>
                  </a:moveTo>
                  <a:lnTo>
                    <a:pt x="585084" y="0"/>
                  </a:lnTo>
                </a:path>
                <a:path w="585469" h="684529">
                  <a:moveTo>
                    <a:pt x="0" y="684431"/>
                  </a:moveTo>
                  <a:lnTo>
                    <a:pt x="166280" y="684431"/>
                  </a:lnTo>
                </a:path>
              </a:pathLst>
            </a:custGeom>
            <a:ln w="143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92325" y="2536825"/>
            <a:ext cx="3527425" cy="1143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375"/>
              </a:spcBef>
            </a:pPr>
            <a:r>
              <a:rPr sz="2700" dirty="0">
                <a:latin typeface="Microsoft Sans Serif"/>
                <a:cs typeface="Microsoft Sans Serif"/>
              </a:rPr>
              <a:t>x</a:t>
            </a:r>
            <a:r>
              <a:rPr sz="2700" spc="-220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Symbol"/>
                <a:cs typeface="Symbol"/>
              </a:rPr>
              <a:t></a:t>
            </a:r>
            <a:r>
              <a:rPr sz="2700" spc="-1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Microsoft Sans Serif"/>
                <a:cs typeface="Microsoft Sans Serif"/>
              </a:rPr>
              <a:t>x</a:t>
            </a:r>
            <a:r>
              <a:rPr sz="2700" spc="-4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305" dirty="0">
                <a:latin typeface="Times New Roman"/>
                <a:cs typeface="Times New Roman"/>
              </a:rPr>
              <a:t> </a:t>
            </a:r>
            <a:r>
              <a:rPr sz="2700" spc="55" dirty="0">
                <a:latin typeface="Microsoft Sans Serif"/>
                <a:cs typeface="Microsoft Sans Serif"/>
              </a:rPr>
              <a:t>1</a:t>
            </a:r>
            <a:r>
              <a:rPr sz="2700" spc="50" dirty="0">
                <a:latin typeface="Microsoft Sans Serif"/>
                <a:cs typeface="Microsoft Sans Serif"/>
              </a:rPr>
              <a:t>1</a:t>
            </a:r>
            <a:r>
              <a:rPr sz="2700" spc="55" dirty="0">
                <a:latin typeface="Microsoft Sans Serif"/>
                <a:cs typeface="Microsoft Sans Serif"/>
              </a:rPr>
              <a:t>11</a:t>
            </a:r>
            <a:r>
              <a:rPr sz="2700" spc="25" dirty="0">
                <a:latin typeface="Microsoft Sans Serif"/>
                <a:cs typeface="Microsoft Sans Serif"/>
              </a:rPr>
              <a:t>...</a:t>
            </a:r>
            <a:r>
              <a:rPr sz="2700" spc="50" dirty="0">
                <a:latin typeface="Microsoft Sans Serif"/>
                <a:cs typeface="Microsoft Sans Serif"/>
              </a:rPr>
              <a:t>1</a:t>
            </a:r>
            <a:r>
              <a:rPr sz="2700" spc="55" dirty="0">
                <a:latin typeface="Microsoft Sans Serif"/>
                <a:cs typeface="Microsoft Sans Serif"/>
              </a:rPr>
              <a:t>1</a:t>
            </a:r>
            <a:r>
              <a:rPr sz="2700" spc="-580" dirty="0">
                <a:latin typeface="Microsoft Sans Serif"/>
                <a:cs typeface="Microsoft Sans Serif"/>
              </a:rPr>
              <a:t>1</a:t>
            </a:r>
            <a:r>
              <a:rPr sz="2325" spc="22" baseline="-23297" dirty="0">
                <a:latin typeface="Microsoft Sans Serif"/>
                <a:cs typeface="Microsoft Sans Serif"/>
              </a:rPr>
              <a:t>2</a:t>
            </a:r>
            <a:r>
              <a:rPr sz="2325" baseline="-23297" dirty="0">
                <a:latin typeface="Microsoft Sans Serif"/>
                <a:cs typeface="Microsoft Sans Serif"/>
              </a:rPr>
              <a:t> </a:t>
            </a:r>
            <a:r>
              <a:rPr sz="2325" spc="82" baseline="-23297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spc="-10" dirty="0">
                <a:latin typeface="Symbol"/>
                <a:cs typeface="Symbol"/>
              </a:rPr>
              <a:t></a:t>
            </a:r>
            <a:r>
              <a:rPr sz="2700" dirty="0">
                <a:latin typeface="Microsoft Sans Serif"/>
                <a:cs typeface="Microsoft Sans Serif"/>
              </a:rPr>
              <a:t>1</a:t>
            </a:r>
            <a:endParaRPr sz="2700">
              <a:latin typeface="Microsoft Sans Serif"/>
              <a:cs typeface="Microsoft Sans Serif"/>
            </a:endParaRPr>
          </a:p>
          <a:p>
            <a:pPr marL="131445" marR="3175">
              <a:lnSpc>
                <a:spcPts val="3235"/>
              </a:lnSpc>
              <a:spcBef>
                <a:spcPts val="2150"/>
              </a:spcBef>
            </a:pPr>
            <a:r>
              <a:rPr sz="2700" dirty="0">
                <a:latin typeface="Microsoft Sans Serif"/>
                <a:cs typeface="Microsoft Sans Serif"/>
              </a:rPr>
              <a:t>x</a:t>
            </a:r>
            <a:r>
              <a:rPr sz="2700" spc="-215" dirty="0">
                <a:latin typeface="Microsoft Sans Serif"/>
                <a:cs typeface="Microsoft Sans Serif"/>
              </a:rPr>
              <a:t> </a:t>
            </a:r>
            <a:r>
              <a:rPr sz="2700" dirty="0">
                <a:latin typeface="Symbol"/>
                <a:cs typeface="Symbol"/>
              </a:rPr>
              <a:t></a:t>
            </a:r>
            <a:r>
              <a:rPr sz="2700" spc="-430" dirty="0">
                <a:latin typeface="Times New Roman"/>
                <a:cs typeface="Times New Roman"/>
              </a:rPr>
              <a:t> </a:t>
            </a:r>
            <a:r>
              <a:rPr sz="2700" spc="229" dirty="0">
                <a:latin typeface="Microsoft Sans Serif"/>
                <a:cs typeface="Microsoft Sans Serif"/>
              </a:rPr>
              <a:t>1</a:t>
            </a:r>
            <a:r>
              <a:rPr sz="2700" dirty="0">
                <a:latin typeface="Symbol"/>
                <a:cs typeface="Symbol"/>
              </a:rPr>
              <a:t>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spc="114" dirty="0">
                <a:latin typeface="Symbol"/>
                <a:cs typeface="Symbol"/>
              </a:rPr>
              <a:t></a:t>
            </a:r>
            <a:r>
              <a:rPr sz="2700" dirty="0">
                <a:latin typeface="Microsoft Sans Serif"/>
                <a:cs typeface="Microsoft Sans Serif"/>
              </a:rPr>
              <a:t>x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37616" y="3854894"/>
            <a:ext cx="5203190" cy="20681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Example: negate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+2</a:t>
            </a:r>
            <a:endParaRPr sz="3200">
              <a:latin typeface="Microsoft Sans Serif"/>
              <a:cs typeface="Microsoft Sans Serif"/>
            </a:endParaRPr>
          </a:p>
          <a:p>
            <a:pPr marL="495300">
              <a:lnSpc>
                <a:spcPct val="100000"/>
              </a:lnSpc>
              <a:spcBef>
                <a:spcPts val="690"/>
              </a:spcBef>
              <a:tabLst>
                <a:tab pos="781685" algn="l"/>
              </a:tabLst>
            </a:pPr>
            <a:r>
              <a:rPr sz="1500" spc="25" dirty="0">
                <a:solidFill>
                  <a:srgbClr val="91AEBE"/>
                </a:solidFill>
                <a:latin typeface="Wingdings"/>
                <a:cs typeface="Wingdings"/>
              </a:rPr>
              <a:t></a:t>
            </a:r>
            <a:r>
              <a:rPr sz="1500" spc="25" dirty="0">
                <a:solidFill>
                  <a:srgbClr val="91AEBE"/>
                </a:solidFill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Microsoft Sans Serif"/>
                <a:cs typeface="Microsoft Sans Serif"/>
              </a:rPr>
              <a:t>+2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0000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0000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1210" dirty="0">
                <a:latin typeface="Microsoft Sans Serif"/>
                <a:cs typeface="Microsoft Sans Serif"/>
              </a:rPr>
              <a:t>…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5" dirty="0">
                <a:latin typeface="Microsoft Sans Serif"/>
                <a:cs typeface="Microsoft Sans Serif"/>
              </a:rPr>
              <a:t>0010</a:t>
            </a:r>
            <a:r>
              <a:rPr sz="2775" spc="7" baseline="-21021" dirty="0">
                <a:latin typeface="Microsoft Sans Serif"/>
                <a:cs typeface="Microsoft Sans Serif"/>
              </a:rPr>
              <a:t>2</a:t>
            </a:r>
            <a:endParaRPr sz="2775" baseline="-21021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365" dirty="0">
                <a:latin typeface="Microsoft Sans Serif"/>
                <a:cs typeface="Microsoft Sans Serif"/>
              </a:rPr>
              <a:t>–2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1111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1111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1210" dirty="0">
                <a:latin typeface="Microsoft Sans Serif"/>
                <a:cs typeface="Microsoft Sans Serif"/>
              </a:rPr>
              <a:t>…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1101</a:t>
            </a:r>
            <a:r>
              <a:rPr sz="2775" spc="-60" baseline="-21021" dirty="0">
                <a:latin typeface="Microsoft Sans Serif"/>
                <a:cs typeface="Microsoft Sans Serif"/>
              </a:rPr>
              <a:t>2</a:t>
            </a:r>
            <a:r>
              <a:rPr sz="2775" spc="405" baseline="-21021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+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  <a:p>
            <a:pPr marL="127381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1111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1111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1215" dirty="0">
                <a:latin typeface="Microsoft Sans Serif"/>
                <a:cs typeface="Microsoft Sans Serif"/>
              </a:rPr>
              <a:t>…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1110</a:t>
            </a:r>
            <a:r>
              <a:rPr sz="2775" spc="-120" baseline="-21021" dirty="0">
                <a:latin typeface="Microsoft Sans Serif"/>
                <a:cs typeface="Microsoft Sans Serif"/>
              </a:rPr>
              <a:t>2</a:t>
            </a:r>
            <a:endParaRPr sz="2775" baseline="-21021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064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Sign</a:t>
            </a:r>
            <a:r>
              <a:rPr sz="4400" spc="-40" dirty="0"/>
              <a:t> </a:t>
            </a:r>
            <a:r>
              <a:rPr sz="4400" spc="-5" dirty="0"/>
              <a:t>Extension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2089"/>
            <a:ext cx="6602730" cy="47244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5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Representing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number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using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more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Preserve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numeric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MIPS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set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4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Lucida Console"/>
                <a:cs typeface="Lucida Console"/>
              </a:rPr>
              <a:t>addi</a:t>
            </a:r>
            <a:r>
              <a:rPr sz="2400" dirty="0">
                <a:latin typeface="Microsoft Sans Serif"/>
                <a:cs typeface="Microsoft Sans Serif"/>
              </a:rPr>
              <a:t>: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extend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immediate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Lucida Console"/>
                <a:cs typeface="Lucida Console"/>
              </a:rPr>
              <a:t>lb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Lucida Console"/>
                <a:cs typeface="Lucida Console"/>
              </a:rPr>
              <a:t>lh</a:t>
            </a:r>
            <a:r>
              <a:rPr sz="2400" dirty="0">
                <a:latin typeface="Microsoft Sans Serif"/>
                <a:cs typeface="Microsoft Sans Serif"/>
              </a:rPr>
              <a:t>: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extend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loaded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byte/halfword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Lucida Console"/>
                <a:cs typeface="Lucida Console"/>
              </a:rPr>
              <a:t>beq</a:t>
            </a:r>
            <a:r>
              <a:rPr sz="2400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Lucida Console"/>
                <a:cs typeface="Lucida Console"/>
              </a:rPr>
              <a:t>bne</a:t>
            </a:r>
            <a:r>
              <a:rPr sz="2400" dirty="0">
                <a:latin typeface="Microsoft Sans Serif"/>
                <a:cs typeface="Microsoft Sans Serif"/>
              </a:rPr>
              <a:t>: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extend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displacement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Replicate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sign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left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c.f.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unsigned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values: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extend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with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0s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Examples: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8-bit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16-bit</a:t>
            </a:r>
            <a:endParaRPr sz="2800" dirty="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tabLst>
                <a:tab pos="756285" algn="l"/>
              </a:tabLst>
            </a:pPr>
            <a:r>
              <a:rPr sz="1300" spc="15" dirty="0">
                <a:solidFill>
                  <a:srgbClr val="91AEBE"/>
                </a:solidFill>
                <a:latin typeface="Wingdings"/>
                <a:cs typeface="Wingdings"/>
              </a:rPr>
              <a:t></a:t>
            </a:r>
            <a:r>
              <a:rPr sz="1300" spc="15" dirty="0">
                <a:solidFill>
                  <a:srgbClr val="91AEBE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Microsoft Sans Serif"/>
                <a:cs typeface="Microsoft Sans Serif"/>
              </a:rPr>
              <a:t>+2: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0</a:t>
            </a:r>
            <a:r>
              <a:rPr sz="2400" spc="-5" dirty="0">
                <a:latin typeface="Microsoft Sans Serif"/>
                <a:cs typeface="Microsoft Sans Serif"/>
              </a:rPr>
              <a:t>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0010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=&gt;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0000</a:t>
            </a:r>
            <a:r>
              <a:rPr sz="2400" spc="35" dirty="0">
                <a:solidFill>
                  <a:srgbClr val="91AEBE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0000</a:t>
            </a:r>
            <a:r>
              <a:rPr sz="2400" spc="35" dirty="0">
                <a:solidFill>
                  <a:srgbClr val="91AEBE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0</a:t>
            </a:r>
            <a:r>
              <a:rPr sz="2400" spc="-5" dirty="0">
                <a:latin typeface="Microsoft Sans Serif"/>
                <a:cs typeface="Microsoft Sans Serif"/>
              </a:rPr>
              <a:t>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0010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204" dirty="0">
                <a:latin typeface="Microsoft Sans Serif"/>
                <a:cs typeface="Microsoft Sans Serif"/>
              </a:rPr>
              <a:t>–2: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1</a:t>
            </a:r>
            <a:r>
              <a:rPr sz="2400" spc="-5" dirty="0">
                <a:latin typeface="Microsoft Sans Serif"/>
                <a:cs typeface="Microsoft Sans Serif"/>
              </a:rPr>
              <a:t>111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=&gt;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1111</a:t>
            </a:r>
            <a:r>
              <a:rPr sz="2400" spc="35" dirty="0">
                <a:solidFill>
                  <a:srgbClr val="91AEBE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1111</a:t>
            </a:r>
            <a:r>
              <a:rPr sz="2400" spc="45" dirty="0">
                <a:solidFill>
                  <a:srgbClr val="91AEBE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91AEBE"/>
                </a:solidFill>
                <a:latin typeface="Microsoft Sans Serif"/>
                <a:cs typeface="Microsoft Sans Serif"/>
              </a:rPr>
              <a:t>1</a:t>
            </a:r>
            <a:r>
              <a:rPr sz="2400" spc="-5" dirty="0">
                <a:latin typeface="Microsoft Sans Serif"/>
                <a:cs typeface="Microsoft Sans Serif"/>
              </a:rPr>
              <a:t>111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1110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3792" y="1981200"/>
            <a:ext cx="487363" cy="48736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8377544" y="267722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9538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Representing</a:t>
            </a:r>
            <a:r>
              <a:rPr sz="4400" spc="-75" dirty="0"/>
              <a:t> </a:t>
            </a:r>
            <a:r>
              <a:rPr sz="4400" dirty="0"/>
              <a:t>Instructions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62150"/>
            <a:ext cx="7515859" cy="50050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are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encoded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binary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Called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machine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MIPS instructions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Encoded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32-bit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words</a:t>
            </a:r>
            <a:endParaRPr sz="24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Small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formats</a:t>
            </a:r>
            <a:r>
              <a:rPr sz="2400" spc="-5" dirty="0">
                <a:latin typeface="Microsoft Sans Serif"/>
                <a:cs typeface="Microsoft Sans Serif"/>
              </a:rPr>
              <a:t> encoding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operation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(opcode),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register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numbers,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1045" dirty="0"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Regularity!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Register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$t0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$t7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reg’s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8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15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$t8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$t9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reg’s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24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25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$s0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$s7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reg’s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16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23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4972050"/>
          </a:xfrm>
          <a:custGeom>
            <a:avLst/>
            <a:gdLst/>
            <a:ahLst/>
            <a:cxnLst/>
            <a:rect l="l" t="t" r="r" b="b"/>
            <a:pathLst>
              <a:path w="367029" h="4972050">
                <a:moveTo>
                  <a:pt x="366649" y="0"/>
                </a:moveTo>
                <a:lnTo>
                  <a:pt x="0" y="0"/>
                </a:lnTo>
                <a:lnTo>
                  <a:pt x="0" y="4972050"/>
                </a:lnTo>
                <a:lnTo>
                  <a:pt x="366649" y="49720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48107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§2.5</a:t>
            </a:r>
            <a:r>
              <a:rPr sz="1800" spc="1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Representing</a:t>
            </a:r>
            <a:r>
              <a:rPr sz="1800" spc="5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Instructions</a:t>
            </a:r>
            <a:r>
              <a:rPr sz="1800" spc="2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in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Computer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940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Instruction</a:t>
            </a:r>
            <a:r>
              <a:rPr sz="4400" spc="-85" dirty="0"/>
              <a:t> </a:t>
            </a:r>
            <a:r>
              <a:rPr sz="4400" dirty="0"/>
              <a:t>Set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98041"/>
            <a:ext cx="7992745" cy="48183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676400" indent="-342900">
              <a:lnSpc>
                <a:spcPts val="3460"/>
              </a:lnSpc>
              <a:spcBef>
                <a:spcPts val="5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The </a:t>
            </a:r>
            <a:r>
              <a:rPr sz="3200" spc="-5" dirty="0">
                <a:latin typeface="Microsoft Sans Serif"/>
                <a:cs typeface="Microsoft Sans Serif"/>
              </a:rPr>
              <a:t>repertoire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instructions</a:t>
            </a:r>
            <a:r>
              <a:rPr sz="3200" dirty="0">
                <a:latin typeface="Microsoft Sans Serif"/>
                <a:cs typeface="Microsoft Sans Serif"/>
              </a:rPr>
              <a:t> of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computer</a:t>
            </a:r>
            <a:endParaRPr sz="3200">
              <a:latin typeface="Microsoft Sans Serif"/>
              <a:cs typeface="Microsoft Sans Serif"/>
            </a:endParaRPr>
          </a:p>
          <a:p>
            <a:pPr marL="355600" marR="1516380" indent="-342900">
              <a:lnSpc>
                <a:spcPts val="3460"/>
              </a:lnSpc>
              <a:spcBef>
                <a:spcPts val="76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Different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computers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have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different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sets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But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with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many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aspects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common</a:t>
            </a:r>
            <a:endParaRPr sz="2800">
              <a:latin typeface="Microsoft Sans Serif"/>
              <a:cs typeface="Microsoft Sans Serif"/>
            </a:endParaRPr>
          </a:p>
          <a:p>
            <a:pPr marL="355600" marR="1739900" indent="-342900">
              <a:lnSpc>
                <a:spcPts val="3460"/>
              </a:lnSpc>
              <a:spcBef>
                <a:spcPts val="8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Early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computers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very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simple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sets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Simplified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implementation</a:t>
            </a:r>
            <a:endParaRPr sz="28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3460"/>
              </a:lnSpc>
              <a:spcBef>
                <a:spcPts val="8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Many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modern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computers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also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have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simple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sets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1885950"/>
          </a:xfrm>
          <a:custGeom>
            <a:avLst/>
            <a:gdLst/>
            <a:ahLst/>
            <a:cxnLst/>
            <a:rect l="l" t="t" r="r" b="b"/>
            <a:pathLst>
              <a:path w="367029" h="1885950">
                <a:moveTo>
                  <a:pt x="366649" y="0"/>
                </a:moveTo>
                <a:lnTo>
                  <a:pt x="0" y="0"/>
                </a:lnTo>
                <a:lnTo>
                  <a:pt x="0" y="1885950"/>
                </a:lnTo>
                <a:lnTo>
                  <a:pt x="366649" y="18859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17259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§2.1</a:t>
            </a:r>
            <a:r>
              <a:rPr sz="1800" spc="-3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Introduction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231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MIPS</a:t>
            </a:r>
            <a:r>
              <a:rPr sz="4400" spc="-35" dirty="0"/>
              <a:t> </a:t>
            </a:r>
            <a:r>
              <a:rPr sz="4400" dirty="0">
                <a:solidFill>
                  <a:srgbClr val="FF0000"/>
                </a:solidFill>
              </a:rPr>
              <a:t>R</a:t>
            </a:r>
            <a:r>
              <a:rPr sz="4400" dirty="0"/>
              <a:t>-format</a:t>
            </a:r>
            <a:r>
              <a:rPr sz="4400" spc="-55" dirty="0"/>
              <a:t> </a:t>
            </a:r>
            <a:r>
              <a:rPr sz="4400" dirty="0"/>
              <a:t>Instructions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20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22450" y="1403350"/>
          <a:ext cx="6912610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op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shamt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funct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3016" y="1790471"/>
            <a:ext cx="7067550" cy="40963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51230">
              <a:lnSpc>
                <a:spcPct val="100000"/>
              </a:lnSpc>
              <a:spcBef>
                <a:spcPts val="785"/>
              </a:spcBef>
              <a:tabLst>
                <a:tab pos="2175510" algn="l"/>
                <a:tab pos="3256915" algn="l"/>
                <a:tab pos="4336415" algn="l"/>
                <a:tab pos="5415915" algn="l"/>
                <a:tab pos="6569075" algn="l"/>
              </a:tabLst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6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13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fields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op: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operation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(opcode)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rs: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first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source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number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rt: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second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source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rd: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destination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number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shamt: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shift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amount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(00000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now)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funct: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function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(extends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opcode)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8534400" y="26670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0564" y="21336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809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R-format</a:t>
            </a:r>
            <a:r>
              <a:rPr sz="4400" spc="-95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05916" y="2504694"/>
            <a:ext cx="4180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Lucida Console"/>
                <a:cs typeface="Lucida Console"/>
              </a:rPr>
              <a:t>add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$t0,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$s1,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$s2</a:t>
            </a:r>
            <a:endParaRPr sz="3200">
              <a:latin typeface="Lucida Console"/>
              <a:cs typeface="Lucida Consol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22450" y="3419475"/>
          <a:ext cx="6912610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special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$s1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$s2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$t0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add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22450" y="4068826"/>
          <a:ext cx="6912610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17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22450" y="4716526"/>
          <a:ext cx="6912610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10001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10010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01000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37616" y="5543194"/>
            <a:ext cx="75285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Microsoft Sans Serif"/>
                <a:cs typeface="Microsoft Sans Serif"/>
              </a:rPr>
              <a:t>00000010001100100100000000100000</a:t>
            </a:r>
            <a:r>
              <a:rPr sz="2400" spc="-15" baseline="-20833" dirty="0">
                <a:latin typeface="Microsoft Sans Serif"/>
                <a:cs typeface="Microsoft Sans Serif"/>
              </a:rPr>
              <a:t>2</a:t>
            </a:r>
            <a:r>
              <a:rPr sz="2400" spc="450" baseline="-20833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02324020</a:t>
            </a:r>
            <a:r>
              <a:rPr sz="2400" spc="-7" baseline="-20833" dirty="0">
                <a:latin typeface="Microsoft Sans Serif"/>
                <a:cs typeface="Microsoft Sans Serif"/>
              </a:rPr>
              <a:t>16</a:t>
            </a:r>
            <a:endParaRPr sz="2400" baseline="-20833">
              <a:latin typeface="Microsoft Sans Serif"/>
              <a:cs typeface="Microsoft Sans Serif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22450" y="1403350"/>
          <a:ext cx="6912610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op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shamt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funct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702054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9518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6207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5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7611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5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7239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5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66865" y="1878329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5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8414911" y="2728049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2171" y="213984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445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Hexad</a:t>
            </a:r>
            <a:r>
              <a:rPr sz="4400" spc="-15" dirty="0"/>
              <a:t>e</a:t>
            </a:r>
            <a:r>
              <a:rPr sz="4400" dirty="0"/>
              <a:t>cimal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46348"/>
            <a:ext cx="6585584" cy="15068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Base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16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Compact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representation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bit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strings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4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hex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digit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01725" y="2838513"/>
          <a:ext cx="7124061" cy="1828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92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99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0100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1000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1100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0001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0101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1001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d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1101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0010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0110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1010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95" dirty="0">
                          <a:latin typeface="Microsoft Sans Serif"/>
                          <a:cs typeface="Microsoft Sans Serif"/>
                        </a:rPr>
                        <a:t>1110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0011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95" dirty="0">
                          <a:latin typeface="Microsoft Sans Serif"/>
                          <a:cs typeface="Microsoft Sans Serif"/>
                        </a:rPr>
                        <a:t>0111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Microsoft Sans Serif"/>
                          <a:cs typeface="Microsoft Sans Serif"/>
                        </a:rPr>
                        <a:t>1011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90" dirty="0">
                          <a:latin typeface="Microsoft Sans Serif"/>
                          <a:cs typeface="Microsoft Sans Serif"/>
                        </a:rPr>
                        <a:t>1111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90168" y="4861883"/>
            <a:ext cx="7697470" cy="10369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Example: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eca8 </a:t>
            </a:r>
            <a:r>
              <a:rPr sz="3200" spc="-5" dirty="0">
                <a:latin typeface="Microsoft Sans Serif"/>
                <a:cs typeface="Microsoft Sans Serif"/>
              </a:rPr>
              <a:t>6420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655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1110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1100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1010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1000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0110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0100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0010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0000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983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MIPS</a:t>
            </a:r>
            <a:r>
              <a:rPr sz="4400" spc="-40" dirty="0"/>
              <a:t> </a:t>
            </a:r>
            <a:r>
              <a:rPr sz="4400" dirty="0">
                <a:solidFill>
                  <a:srgbClr val="FF0000"/>
                </a:solidFill>
              </a:rPr>
              <a:t>I</a:t>
            </a:r>
            <a:r>
              <a:rPr sz="4400" dirty="0"/>
              <a:t>-format</a:t>
            </a:r>
            <a:r>
              <a:rPr sz="4400" spc="-55" dirty="0"/>
              <a:t> </a:t>
            </a:r>
            <a:r>
              <a:rPr sz="4400" dirty="0"/>
              <a:t>Instructions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23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22450" y="1403350"/>
          <a:ext cx="6913245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op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constant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address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24916" y="1758657"/>
            <a:ext cx="8185784" cy="426719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989330">
              <a:lnSpc>
                <a:spcPct val="100000"/>
              </a:lnSpc>
              <a:spcBef>
                <a:spcPts val="1035"/>
              </a:spcBef>
              <a:tabLst>
                <a:tab pos="2213610" algn="l"/>
                <a:tab pos="3295015" algn="l"/>
                <a:tab pos="5542915" algn="l"/>
              </a:tabLst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16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Immediate</a:t>
            </a:r>
            <a:r>
              <a:rPr sz="2800" spc="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arithmetic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and</a:t>
            </a:r>
            <a:r>
              <a:rPr sz="2800" spc="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load/store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instructions</a:t>
            </a:r>
            <a:endParaRPr sz="28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309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dirty="0">
                <a:latin typeface="Microsoft Sans Serif"/>
                <a:cs typeface="Microsoft Sans Serif"/>
              </a:rPr>
              <a:t>rt:</a:t>
            </a:r>
            <a:r>
              <a:rPr sz="2400" spc="-5" dirty="0">
                <a:latin typeface="Microsoft Sans Serif"/>
                <a:cs typeface="Microsoft Sans Serif"/>
              </a:rPr>
              <a:t> destination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source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register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number</a:t>
            </a:r>
            <a:endParaRPr sz="24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Constant: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55" dirty="0">
                <a:latin typeface="Microsoft Sans Serif"/>
                <a:cs typeface="Microsoft Sans Serif"/>
              </a:rPr>
              <a:t>–2</a:t>
            </a:r>
            <a:r>
              <a:rPr sz="2400" spc="232" baseline="24305" dirty="0">
                <a:latin typeface="Microsoft Sans Serif"/>
                <a:cs typeface="Microsoft Sans Serif"/>
              </a:rPr>
              <a:t>15</a:t>
            </a:r>
            <a:r>
              <a:rPr sz="2400" spc="375" baseline="2430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 </a:t>
            </a:r>
            <a:r>
              <a:rPr sz="2400" spc="-5" dirty="0">
                <a:latin typeface="Microsoft Sans Serif"/>
                <a:cs typeface="Microsoft Sans Serif"/>
              </a:rPr>
              <a:t>+2</a:t>
            </a:r>
            <a:r>
              <a:rPr sz="2400" spc="-7" baseline="24305" dirty="0">
                <a:latin typeface="Microsoft Sans Serif"/>
                <a:cs typeface="Microsoft Sans Serif"/>
              </a:rPr>
              <a:t>15</a:t>
            </a:r>
            <a:r>
              <a:rPr sz="2400" spc="359" baseline="24305" dirty="0">
                <a:latin typeface="Microsoft Sans Serif"/>
                <a:cs typeface="Microsoft Sans Serif"/>
              </a:rPr>
              <a:t> </a:t>
            </a:r>
            <a:r>
              <a:rPr sz="2400" spc="630" dirty="0">
                <a:latin typeface="Microsoft Sans Serif"/>
                <a:cs typeface="Microsoft Sans Serif"/>
              </a:rPr>
              <a:t>–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</a:t>
            </a:r>
            <a:endParaRPr sz="24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Address: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offset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base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address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rs</a:t>
            </a:r>
          </a:p>
          <a:p>
            <a:pPr marL="393700" marR="240665" indent="-342900">
              <a:lnSpc>
                <a:spcPts val="3020"/>
              </a:lnSpc>
              <a:spcBef>
                <a:spcPts val="70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2800" i="1" spc="-5" dirty="0">
                <a:latin typeface="Arial"/>
                <a:cs typeface="Arial"/>
              </a:rPr>
              <a:t>Design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Principle</a:t>
            </a:r>
            <a:r>
              <a:rPr sz="2800" i="1" spc="-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4:</a:t>
            </a:r>
            <a:r>
              <a:rPr sz="2800" i="1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Good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design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demands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good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compromises</a:t>
            </a:r>
            <a:endParaRPr sz="2800" dirty="0">
              <a:latin typeface="Microsoft Sans Serif"/>
              <a:cs typeface="Microsoft Sans Serif"/>
            </a:endParaRPr>
          </a:p>
          <a:p>
            <a:pPr marL="794385" marR="43180" lvl="1" indent="-287020">
              <a:lnSpc>
                <a:spcPts val="259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Different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formats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complicate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decoding,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but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allow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32-bit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uniformly</a:t>
            </a:r>
            <a:endParaRPr sz="24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25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Keep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formats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similar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possible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1851602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8588314" y="25908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357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Stored</a:t>
            </a:r>
            <a:r>
              <a:rPr sz="4400" spc="-30" dirty="0"/>
              <a:t> </a:t>
            </a:r>
            <a:r>
              <a:rPr sz="4400" dirty="0"/>
              <a:t>Program</a:t>
            </a:r>
            <a:r>
              <a:rPr sz="4400" spc="-45" dirty="0"/>
              <a:t> </a:t>
            </a:r>
            <a:r>
              <a:rPr sz="4400" dirty="0"/>
              <a:t>Computers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87902" y="1107186"/>
            <a:ext cx="4759960" cy="45878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201930" indent="-342900">
              <a:lnSpc>
                <a:spcPts val="3020"/>
              </a:lnSpc>
              <a:spcBef>
                <a:spcPts val="48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represented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binary,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just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like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3030"/>
              </a:lnSpc>
              <a:spcBef>
                <a:spcPts val="67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data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stored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memory</a:t>
            </a:r>
            <a:endParaRPr sz="2800">
              <a:latin typeface="Microsoft Sans Serif"/>
              <a:cs typeface="Microsoft Sans Serif"/>
            </a:endParaRPr>
          </a:p>
          <a:p>
            <a:pPr marL="355600" marR="379095" indent="-342900">
              <a:lnSpc>
                <a:spcPts val="3020"/>
              </a:lnSpc>
              <a:spcBef>
                <a:spcPts val="67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Programs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can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operate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on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programs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6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e.g.,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compilers,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linkers,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1045" dirty="0"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marL="355600" marR="122555" indent="-342900">
              <a:lnSpc>
                <a:spcPct val="9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Binary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compatibility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allows 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compiled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programs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work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different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computers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Standardized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ISAs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212" y="1258950"/>
            <a:ext cx="2825750" cy="457200"/>
          </a:xfrm>
          <a:prstGeom prst="rect">
            <a:avLst/>
          </a:prstGeom>
          <a:solidFill>
            <a:srgbClr val="9FC9D2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spc="15" dirty="0">
                <a:solidFill>
                  <a:srgbClr val="EBEAAC"/>
                </a:solidFill>
                <a:latin typeface="Arial Black"/>
                <a:cs typeface="Arial Black"/>
              </a:rPr>
              <a:t>The</a:t>
            </a:r>
            <a:r>
              <a:rPr sz="2400" spc="-30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BIG</a:t>
            </a:r>
            <a:r>
              <a:rPr sz="2400" spc="-25" dirty="0">
                <a:solidFill>
                  <a:srgbClr val="EBEAAC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EBEAAC"/>
                </a:solidFill>
                <a:latin typeface="Arial Black"/>
                <a:cs typeface="Arial Black"/>
              </a:rPr>
              <a:t>Picture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87" y="2060638"/>
            <a:ext cx="2908300" cy="38464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089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Logical</a:t>
            </a:r>
            <a:r>
              <a:rPr sz="4400" spc="-85" dirty="0"/>
              <a:t> </a:t>
            </a:r>
            <a:r>
              <a:rPr sz="4400" dirty="0"/>
              <a:t>Operations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67957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Instructions</a:t>
            </a:r>
            <a:r>
              <a:rPr sz="3200" dirty="0">
                <a:latin typeface="Microsoft Sans Serif"/>
                <a:cs typeface="Microsoft Sans Serif"/>
              </a:rPr>
              <a:t> for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bitwise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manipulation</a:t>
            </a:r>
            <a:endParaRPr sz="32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06879"/>
              </p:ext>
            </p:extLst>
          </p:nvPr>
        </p:nvGraphicFramePr>
        <p:xfrm>
          <a:off x="1028700" y="1901888"/>
          <a:ext cx="7202169" cy="2824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Operation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Java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MIPS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Shift</a:t>
                      </a:r>
                      <a:r>
                        <a:rPr sz="2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left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&lt;&lt;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&lt;&lt;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5" dirty="0">
                          <a:latin typeface="Lucida Console"/>
                          <a:cs typeface="Lucida Console"/>
                        </a:rPr>
                        <a:t>sll</a:t>
                      </a:r>
                      <a:endParaRPr sz="2400">
                        <a:latin typeface="Lucida Console"/>
                        <a:cs typeface="Lucida Console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Shift</a:t>
                      </a:r>
                      <a:r>
                        <a:rPr sz="24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right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&gt;&gt;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&gt;&gt;&gt;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5" dirty="0">
                          <a:latin typeface="Lucida Console"/>
                          <a:cs typeface="Lucida Console"/>
                        </a:rPr>
                        <a:t>srl</a:t>
                      </a:r>
                      <a:endParaRPr sz="2400">
                        <a:latin typeface="Lucida Console"/>
                        <a:cs typeface="Lucida Console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Bitwise</a:t>
                      </a:r>
                      <a:r>
                        <a:rPr sz="2400" spc="-1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AND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&amp;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&amp;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5" dirty="0">
                          <a:latin typeface="Lucida Console"/>
                          <a:cs typeface="Lucida Console"/>
                        </a:rPr>
                        <a:t>and,</a:t>
                      </a:r>
                      <a:r>
                        <a:rPr sz="2400" spc="-4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400" spc="-5" dirty="0">
                          <a:latin typeface="Lucida Console"/>
                          <a:cs typeface="Lucida Console"/>
                        </a:rPr>
                        <a:t>andi</a:t>
                      </a:r>
                      <a:endParaRPr sz="2400">
                        <a:latin typeface="Lucida Console"/>
                        <a:cs typeface="Lucida Console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Bitwise</a:t>
                      </a:r>
                      <a:r>
                        <a:rPr sz="2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|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|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dirty="0">
                          <a:latin typeface="Lucida Console"/>
                          <a:cs typeface="Lucida Console"/>
                        </a:rPr>
                        <a:t>or,</a:t>
                      </a:r>
                      <a:r>
                        <a:rPr sz="2400" spc="-4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400" dirty="0">
                          <a:latin typeface="Lucida Console"/>
                          <a:cs typeface="Lucida Console"/>
                        </a:rPr>
                        <a:t>ori</a:t>
                      </a:r>
                      <a:endParaRPr sz="2400">
                        <a:latin typeface="Lucida Console"/>
                        <a:cs typeface="Lucida Console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4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Bitwise</a:t>
                      </a:r>
                      <a:r>
                        <a:rPr sz="2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~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~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Lucida Console"/>
                          <a:cs typeface="Lucida Console"/>
                        </a:rPr>
                        <a:t>nor</a:t>
                      </a: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3016" y="5035422"/>
            <a:ext cx="641477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Useful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for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extracting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inserting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groups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bits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word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7351" y="0"/>
            <a:ext cx="367030" cy="2597150"/>
          </a:xfrm>
          <a:custGeom>
            <a:avLst/>
            <a:gdLst/>
            <a:ahLst/>
            <a:cxnLst/>
            <a:rect l="l" t="t" r="r" b="b"/>
            <a:pathLst>
              <a:path w="367029" h="2597150">
                <a:moveTo>
                  <a:pt x="366649" y="0"/>
                </a:moveTo>
                <a:lnTo>
                  <a:pt x="0" y="0"/>
                </a:lnTo>
                <a:lnTo>
                  <a:pt x="0" y="2597150"/>
                </a:lnTo>
                <a:lnTo>
                  <a:pt x="366649" y="25971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16156" y="78739"/>
            <a:ext cx="281305" cy="2437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§2.6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Logical</a:t>
            </a:r>
            <a:r>
              <a:rPr sz="1800" spc="1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Operations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374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Shift</a:t>
            </a:r>
            <a:r>
              <a:rPr sz="4400" spc="-45" dirty="0"/>
              <a:t> </a:t>
            </a:r>
            <a:r>
              <a:rPr sz="4400" spc="-5" dirty="0"/>
              <a:t>Operations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93825" y="1547875"/>
          <a:ext cx="6913244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op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rd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shamt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funct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24916" y="1994779"/>
            <a:ext cx="7359650" cy="37871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061085">
              <a:lnSpc>
                <a:spcPct val="100000"/>
              </a:lnSpc>
              <a:spcBef>
                <a:spcPts val="315"/>
              </a:spcBef>
              <a:tabLst>
                <a:tab pos="2285365" algn="l"/>
                <a:tab pos="3366135" algn="l"/>
                <a:tab pos="4445635" algn="l"/>
                <a:tab pos="5525770" algn="l"/>
                <a:tab pos="6678295" algn="l"/>
              </a:tabLst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6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 dirty="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44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dirty="0">
                <a:latin typeface="Microsoft Sans Serif"/>
                <a:cs typeface="Microsoft Sans Serif"/>
              </a:rPr>
              <a:t>shamt: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how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many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positions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to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shift</a:t>
            </a:r>
            <a:endParaRPr sz="3200" dirty="0">
              <a:latin typeface="Microsoft Sans Serif"/>
              <a:cs typeface="Microsoft Sans Serif"/>
            </a:endParaRPr>
          </a:p>
          <a:p>
            <a:pPr marL="393700" indent="-342900">
              <a:lnSpc>
                <a:spcPct val="100000"/>
              </a:lnSpc>
              <a:spcBef>
                <a:spcPts val="38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Shift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left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logical</a:t>
            </a:r>
            <a:endParaRPr sz="32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Shift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left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fill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with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</a:t>
            </a:r>
            <a:endParaRPr sz="28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2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800" spc="-10" dirty="0">
                <a:latin typeface="Lucida Console"/>
                <a:cs typeface="Lucida Console"/>
              </a:rPr>
              <a:t>sl</a:t>
            </a:r>
            <a:r>
              <a:rPr sz="2800" spc="-5" dirty="0">
                <a:latin typeface="Lucida Console"/>
                <a:cs typeface="Lucida Console"/>
              </a:rPr>
              <a:t>l</a:t>
            </a:r>
            <a:r>
              <a:rPr sz="2800" spc="-900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</a:t>
            </a:r>
            <a:r>
              <a:rPr sz="2800" spc="-5" dirty="0">
                <a:latin typeface="Microsoft Sans Serif"/>
                <a:cs typeface="Microsoft Sans Serif"/>
              </a:rPr>
              <a:t>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i="1" spc="-5" dirty="0">
                <a:latin typeface="Arial"/>
                <a:cs typeface="Arial"/>
              </a:rPr>
              <a:t>i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b</a:t>
            </a:r>
            <a:r>
              <a:rPr sz="2800" spc="-5" dirty="0">
                <a:latin typeface="Microsoft Sans Serif"/>
                <a:cs typeface="Microsoft Sans Serif"/>
              </a:rPr>
              <a:t>its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mul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ipli</a:t>
            </a:r>
            <a:r>
              <a:rPr sz="2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by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2</a:t>
            </a:r>
            <a:r>
              <a:rPr sz="2775" i="1" baseline="255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2775" baseline="2552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43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93065" algn="l"/>
                <a:tab pos="3937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Shift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right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logical</a:t>
            </a:r>
            <a:endParaRPr sz="32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35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Shift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right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fill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with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</a:t>
            </a:r>
            <a:endParaRPr sz="2800" dirty="0">
              <a:latin typeface="Microsoft Sans Serif"/>
              <a:cs typeface="Microsoft Sans Serif"/>
            </a:endParaRPr>
          </a:p>
          <a:p>
            <a:pPr marL="794385" lvl="1" indent="-287020">
              <a:lnSpc>
                <a:spcPct val="100000"/>
              </a:lnSpc>
              <a:spcBef>
                <a:spcPts val="28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94385" algn="l"/>
                <a:tab pos="795020" algn="l"/>
              </a:tabLst>
            </a:pPr>
            <a:r>
              <a:rPr sz="2800" spc="-15" dirty="0">
                <a:latin typeface="Lucida Console"/>
                <a:cs typeface="Lucida Console"/>
              </a:rPr>
              <a:t>sr</a:t>
            </a:r>
            <a:r>
              <a:rPr sz="2800" spc="-5" dirty="0">
                <a:latin typeface="Lucida Console"/>
                <a:cs typeface="Lucida Console"/>
              </a:rPr>
              <a:t>l</a:t>
            </a:r>
            <a:r>
              <a:rPr sz="2800" spc="-90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i="1" spc="-5" dirty="0">
                <a:latin typeface="Arial"/>
                <a:cs typeface="Arial"/>
              </a:rPr>
              <a:t>i</a:t>
            </a:r>
            <a:r>
              <a:rPr sz="2800" i="1" dirty="0">
                <a:latin typeface="Arial"/>
                <a:cs typeface="Arial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bi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Microsoft Sans Serif"/>
                <a:cs typeface="Microsoft Sans Serif"/>
              </a:rPr>
              <a:t>div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ides</a:t>
            </a:r>
            <a:r>
              <a:rPr sz="28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by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2</a:t>
            </a:r>
            <a:r>
              <a:rPr sz="2775" i="1" spc="7" baseline="255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775" i="1" baseline="255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75" i="1" spc="-390" baseline="255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si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gned</a:t>
            </a:r>
            <a:r>
              <a:rPr sz="2800" spc="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on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y</a:t>
            </a:r>
            <a:r>
              <a:rPr sz="2800" spc="-5" dirty="0">
                <a:latin typeface="Microsoft Sans Serif"/>
                <a:cs typeface="Microsoft Sans Serif"/>
              </a:rPr>
              <a:t>)</a:t>
            </a:r>
            <a:endParaRPr sz="2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343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AND</a:t>
            </a:r>
            <a:r>
              <a:rPr sz="4400" spc="-90" dirty="0"/>
              <a:t> </a:t>
            </a:r>
            <a:r>
              <a:rPr sz="4400" dirty="0"/>
              <a:t>Operations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19287" y="3398837"/>
          <a:ext cx="5497194" cy="1614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110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1100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50">
                <a:tc>
                  <a:txBody>
                    <a:bodyPr/>
                    <a:lstStyle/>
                    <a:p>
                      <a:pPr marR="15875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91440" marR="14033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14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45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R="15875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110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3016" y="1046218"/>
            <a:ext cx="6127750" cy="392302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Useful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mask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bits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word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Select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clear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others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endParaRPr sz="2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1610"/>
              </a:spcBef>
            </a:pPr>
            <a:r>
              <a:rPr sz="2800" spc="-5" dirty="0">
                <a:latin typeface="Lucida Console"/>
                <a:cs typeface="Lucida Console"/>
              </a:rPr>
              <a:t>and</a:t>
            </a:r>
            <a:r>
              <a:rPr sz="2800" spc="-30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$t0,</a:t>
            </a:r>
            <a:r>
              <a:rPr sz="2800" spc="-2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$t1,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$t2</a:t>
            </a:r>
            <a:endParaRPr sz="28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800">
              <a:latin typeface="Lucida Console"/>
              <a:cs typeface="Lucida Console"/>
            </a:endParaRPr>
          </a:p>
          <a:p>
            <a:pPr marL="615950">
              <a:lnSpc>
                <a:spcPct val="100000"/>
              </a:lnSpc>
              <a:spcBef>
                <a:spcPts val="2315"/>
              </a:spcBef>
            </a:pPr>
            <a:r>
              <a:rPr sz="2000" dirty="0">
                <a:latin typeface="Microsoft Sans Serif"/>
                <a:cs typeface="Microsoft Sans Serif"/>
              </a:rPr>
              <a:t>$t2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Microsoft Sans Serif"/>
              <a:cs typeface="Microsoft Sans Serif"/>
            </a:endParaRPr>
          </a:p>
          <a:p>
            <a:pPr marL="6159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$t1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61595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$t0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971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OR</a:t>
            </a:r>
            <a:r>
              <a:rPr sz="4400" spc="-45" dirty="0"/>
              <a:t> </a:t>
            </a:r>
            <a:r>
              <a:rPr sz="4400" spc="-5" dirty="0"/>
              <a:t>Operations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19287" y="3398837"/>
          <a:ext cx="5460364" cy="2099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0000 0000 000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110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1100</a:t>
                      </a: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50"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91440" marR="12192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14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45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92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91440" marR="1219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4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145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FC9D2"/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2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1100</a:t>
                      </a:r>
                      <a:r>
                        <a:rPr sz="2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0000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3016" y="1046218"/>
            <a:ext cx="7611745" cy="392302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Useful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include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bits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word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some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bits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1,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leave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others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unchanged</a:t>
            </a:r>
            <a:endParaRPr sz="2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1610"/>
              </a:spcBef>
            </a:pPr>
            <a:r>
              <a:rPr sz="2800" spc="-5" dirty="0">
                <a:latin typeface="Lucida Console"/>
                <a:cs typeface="Lucida Console"/>
              </a:rPr>
              <a:t>or</a:t>
            </a:r>
            <a:r>
              <a:rPr sz="2800" spc="-30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$t0,</a:t>
            </a:r>
            <a:r>
              <a:rPr sz="2800" spc="-3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$t1,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$t2</a:t>
            </a:r>
            <a:endParaRPr sz="28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800">
              <a:latin typeface="Lucida Console"/>
              <a:cs typeface="Lucida Console"/>
            </a:endParaRPr>
          </a:p>
          <a:p>
            <a:pPr marL="615950">
              <a:lnSpc>
                <a:spcPct val="100000"/>
              </a:lnSpc>
              <a:spcBef>
                <a:spcPts val="2315"/>
              </a:spcBef>
            </a:pPr>
            <a:r>
              <a:rPr sz="2000" dirty="0">
                <a:latin typeface="Microsoft Sans Serif"/>
                <a:cs typeface="Microsoft Sans Serif"/>
              </a:rPr>
              <a:t>$t2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Microsoft Sans Serif"/>
              <a:cs typeface="Microsoft Sans Serif"/>
            </a:endParaRPr>
          </a:p>
          <a:p>
            <a:pPr marL="61595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Microsoft Sans Serif"/>
                <a:cs typeface="Microsoft Sans Serif"/>
              </a:rPr>
              <a:t>$t1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Microsoft Sans Serif"/>
              <a:cs typeface="Microsoft Sans Serif"/>
            </a:endParaRPr>
          </a:p>
          <a:p>
            <a:pPr marL="615950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$t0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311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NOT</a:t>
            </a:r>
            <a:r>
              <a:rPr sz="4400" spc="-95" dirty="0"/>
              <a:t> </a:t>
            </a:r>
            <a:r>
              <a:rPr sz="4400" dirty="0"/>
              <a:t>Operations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46218"/>
            <a:ext cx="7071359" cy="222631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Useful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invert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bits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word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Change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1,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NOR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3-operand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==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NOT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5916" y="3451605"/>
            <a:ext cx="40963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Lucida Console"/>
                <a:cs typeface="Lucida Console"/>
              </a:rPr>
              <a:t>nor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$t0,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$t1,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$zero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050" y="4586223"/>
            <a:ext cx="5203825" cy="406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Microsoft Sans Serif"/>
                <a:cs typeface="Microsoft Sans Serif"/>
              </a:rPr>
              <a:t>0000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0000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0000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0000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0011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1100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0000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0000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6519" y="4612588"/>
            <a:ext cx="3797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Microsoft Sans Serif"/>
                <a:cs typeface="Microsoft Sans Serif"/>
              </a:rPr>
              <a:t>$t1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4050" y="5233987"/>
            <a:ext cx="5203825" cy="406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2000" spc="-110" dirty="0">
                <a:latin typeface="Microsoft Sans Serif"/>
                <a:cs typeface="Microsoft Sans Serif"/>
              </a:rPr>
              <a:t>1111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1111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1111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1111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1100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0011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1111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1111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6519" y="5260594"/>
            <a:ext cx="3797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$t0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773" y="3681476"/>
            <a:ext cx="1497330" cy="88265"/>
          </a:xfrm>
          <a:custGeom>
            <a:avLst/>
            <a:gdLst/>
            <a:ahLst/>
            <a:cxnLst/>
            <a:rect l="l" t="t" r="r" b="b"/>
            <a:pathLst>
              <a:path w="1497329" h="88264">
                <a:moveTo>
                  <a:pt x="75056" y="11937"/>
                </a:moveTo>
                <a:lnTo>
                  <a:pt x="0" y="52324"/>
                </a:lnTo>
                <a:lnTo>
                  <a:pt x="77342" y="88011"/>
                </a:lnTo>
                <a:lnTo>
                  <a:pt x="76404" y="56768"/>
                </a:lnTo>
                <a:lnTo>
                  <a:pt x="63753" y="56768"/>
                </a:lnTo>
                <a:lnTo>
                  <a:pt x="63373" y="44068"/>
                </a:lnTo>
                <a:lnTo>
                  <a:pt x="76010" y="43680"/>
                </a:lnTo>
                <a:lnTo>
                  <a:pt x="75056" y="11937"/>
                </a:lnTo>
                <a:close/>
              </a:path>
              <a:path w="1497329" h="88264">
                <a:moveTo>
                  <a:pt x="76010" y="43680"/>
                </a:moveTo>
                <a:lnTo>
                  <a:pt x="63373" y="44068"/>
                </a:lnTo>
                <a:lnTo>
                  <a:pt x="63753" y="56768"/>
                </a:lnTo>
                <a:lnTo>
                  <a:pt x="76392" y="56379"/>
                </a:lnTo>
                <a:lnTo>
                  <a:pt x="76010" y="43680"/>
                </a:lnTo>
                <a:close/>
              </a:path>
              <a:path w="1497329" h="88264">
                <a:moveTo>
                  <a:pt x="76392" y="56379"/>
                </a:moveTo>
                <a:lnTo>
                  <a:pt x="63753" y="56768"/>
                </a:lnTo>
                <a:lnTo>
                  <a:pt x="76404" y="56768"/>
                </a:lnTo>
                <a:lnTo>
                  <a:pt x="76392" y="56379"/>
                </a:lnTo>
                <a:close/>
              </a:path>
              <a:path w="1497329" h="88264">
                <a:moveTo>
                  <a:pt x="1496822" y="0"/>
                </a:moveTo>
                <a:lnTo>
                  <a:pt x="76010" y="43680"/>
                </a:lnTo>
                <a:lnTo>
                  <a:pt x="76392" y="56379"/>
                </a:lnTo>
                <a:lnTo>
                  <a:pt x="1497202" y="12573"/>
                </a:lnTo>
                <a:lnTo>
                  <a:pt x="1496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77050" y="3573526"/>
            <a:ext cx="2084705" cy="609600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12509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Microsoft Sans Serif"/>
                <a:cs typeface="Microsoft Sans Serif"/>
              </a:rPr>
              <a:t>Register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0: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always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read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zero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611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The</a:t>
            </a:r>
            <a:r>
              <a:rPr sz="4400" spc="-20" dirty="0"/>
              <a:t> </a:t>
            </a:r>
            <a:r>
              <a:rPr sz="4400" dirty="0"/>
              <a:t>MIPS</a:t>
            </a:r>
            <a:r>
              <a:rPr sz="4400" spc="-35" dirty="0"/>
              <a:t> </a:t>
            </a:r>
            <a:r>
              <a:rPr sz="4400" dirty="0"/>
              <a:t>Instruction</a:t>
            </a:r>
            <a:r>
              <a:rPr sz="4400" spc="-30" dirty="0"/>
              <a:t> </a:t>
            </a:r>
            <a:r>
              <a:rPr sz="4400" dirty="0"/>
              <a:t>Set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3904"/>
            <a:ext cx="8041640" cy="4153701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Used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example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throughout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book</a:t>
            </a:r>
            <a:endParaRPr sz="2800" dirty="0">
              <a:latin typeface="Microsoft Sans Serif"/>
              <a:cs typeface="Microsoft Sans Serif"/>
            </a:endParaRPr>
          </a:p>
          <a:p>
            <a:pPr marL="355600" marR="1353185" indent="-342900">
              <a:lnSpc>
                <a:spcPct val="100000"/>
              </a:lnSpc>
              <a:spcBef>
                <a:spcPts val="67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Stanford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MIPS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commercialized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MIPS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Technologies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</a:t>
            </a:r>
            <a:r>
              <a:rPr sz="2800" u="heavy" spc="-5" dirty="0">
                <a:solidFill>
                  <a:srgbClr val="91AEBE"/>
                </a:solidFill>
                <a:uFill>
                  <a:solidFill>
                    <a:srgbClr val="91AEBE"/>
                  </a:solidFill>
                </a:uFill>
                <a:latin typeface="Microsoft Sans Serif"/>
                <a:cs typeface="Microsoft Sans Serif"/>
                <a:hlinkClick r:id="rId3"/>
              </a:rPr>
              <a:t>www.mips.com</a:t>
            </a:r>
            <a:r>
              <a:rPr sz="2800" spc="-5" dirty="0">
                <a:latin typeface="Microsoft Sans Serif"/>
                <a:cs typeface="Microsoft Sans Serif"/>
              </a:rPr>
              <a:t>)</a:t>
            </a:r>
            <a:endParaRPr sz="28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Large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share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embedded</a:t>
            </a:r>
            <a:r>
              <a:rPr sz="2800" spc="7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core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market</a:t>
            </a:r>
            <a:endParaRPr sz="2800" dirty="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Applications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consumer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electronics,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network/storage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equipment,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cameras,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printers,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1045" dirty="0">
                <a:latin typeface="Microsoft Sans Serif"/>
                <a:cs typeface="Microsoft Sans Serif"/>
              </a:rPr>
              <a:t>…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Typical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many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modern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ISAs</a:t>
            </a:r>
            <a:endParaRPr sz="2800" dirty="0">
              <a:latin typeface="Microsoft Sans Serif"/>
              <a:cs typeface="Microsoft Sans Serif"/>
            </a:endParaRPr>
          </a:p>
          <a:p>
            <a:pPr marL="756285" marR="1193800" lvl="1" indent="-287020">
              <a:lnSpc>
                <a:spcPct val="100000"/>
              </a:lnSpc>
              <a:spcBef>
                <a:spcPts val="59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See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MIPS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Reference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tear-out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card,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Appendixes</a:t>
            </a:r>
            <a:r>
              <a:rPr sz="2400" spc="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205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Conditional</a:t>
            </a:r>
            <a:r>
              <a:rPr sz="4400" spc="-50" dirty="0"/>
              <a:t> </a:t>
            </a:r>
            <a:r>
              <a:rPr sz="4400" spc="-5" dirty="0"/>
              <a:t>Operations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98041"/>
            <a:ext cx="7597140" cy="44424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119505" indent="-342900">
              <a:lnSpc>
                <a:spcPts val="3460"/>
              </a:lnSpc>
              <a:spcBef>
                <a:spcPts val="5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Branch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labeled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 </a:t>
            </a:r>
            <a:r>
              <a:rPr sz="3200" spc="-10" dirty="0">
                <a:latin typeface="Microsoft Sans Serif"/>
                <a:cs typeface="Microsoft Sans Serif"/>
              </a:rPr>
              <a:t>if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condition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is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true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Otherwise,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continue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sequentially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Lucida Console"/>
                <a:cs typeface="Lucida Console"/>
              </a:rPr>
              <a:t>beq</a:t>
            </a:r>
            <a:r>
              <a:rPr sz="3200" spc="-35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rs,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rt,</a:t>
            </a:r>
            <a:r>
              <a:rPr sz="3200" spc="-4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L1</a:t>
            </a:r>
            <a:endParaRPr sz="32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==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rt)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branch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labeled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L1;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Lucida Console"/>
                <a:cs typeface="Lucida Console"/>
              </a:rPr>
              <a:t>bne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rs,</a:t>
            </a:r>
            <a:r>
              <a:rPr sz="3200" spc="-25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rt,</a:t>
            </a:r>
            <a:r>
              <a:rPr sz="3200" spc="-3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L1</a:t>
            </a:r>
            <a:endParaRPr sz="32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!=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rt)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branch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labeled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L1;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Lucida Console"/>
                <a:cs typeface="Lucida Console"/>
              </a:rPr>
              <a:t>j</a:t>
            </a:r>
            <a:r>
              <a:rPr sz="3200" spc="-70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L1</a:t>
            </a:r>
            <a:endParaRPr sz="32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unconditional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jump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labeled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L1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4044950"/>
          </a:xfrm>
          <a:custGeom>
            <a:avLst/>
            <a:gdLst/>
            <a:ahLst/>
            <a:cxnLst/>
            <a:rect l="l" t="t" r="r" b="b"/>
            <a:pathLst>
              <a:path w="367029" h="4044950">
                <a:moveTo>
                  <a:pt x="366649" y="0"/>
                </a:moveTo>
                <a:lnTo>
                  <a:pt x="0" y="0"/>
                </a:lnTo>
                <a:lnTo>
                  <a:pt x="0" y="4044950"/>
                </a:lnTo>
                <a:lnTo>
                  <a:pt x="366649" y="40449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3883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§2.7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Instructions</a:t>
            </a:r>
            <a:r>
              <a:rPr sz="1800" spc="3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for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Making</a:t>
            </a:r>
            <a:r>
              <a:rPr sz="1800" spc="2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Decisions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7" name="Up Arrow 6"/>
          <p:cNvSpPr/>
          <p:nvPr/>
        </p:nvSpPr>
        <p:spPr>
          <a:xfrm>
            <a:off x="8304188" y="25146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585" y="190872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6424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Compiling</a:t>
            </a:r>
            <a:r>
              <a:rPr sz="4400" spc="-40" dirty="0"/>
              <a:t> </a:t>
            </a:r>
            <a:r>
              <a:rPr sz="4400" spc="-10" dirty="0"/>
              <a:t>If</a:t>
            </a:r>
            <a:r>
              <a:rPr sz="4400" spc="-35" dirty="0"/>
              <a:t> </a:t>
            </a:r>
            <a:r>
              <a:rPr sz="4400" dirty="0"/>
              <a:t>Statements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910130"/>
            <a:ext cx="4297045" cy="281749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8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  <a:p>
            <a:pPr marL="355600" marR="76200">
              <a:lnSpc>
                <a:spcPts val="3030"/>
              </a:lnSpc>
              <a:spcBef>
                <a:spcPts val="1664"/>
              </a:spcBef>
            </a:pPr>
            <a:r>
              <a:rPr sz="2800" spc="-5" dirty="0">
                <a:latin typeface="Lucida Console"/>
                <a:cs typeface="Lucida Console"/>
              </a:rPr>
              <a:t>if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(i==j)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f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g+h; </a:t>
            </a:r>
            <a:r>
              <a:rPr sz="2800" spc="-167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else f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g-h;</a:t>
            </a:r>
            <a:endParaRPr sz="28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136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f,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1210" dirty="0">
                <a:latin typeface="Microsoft Sans Serif"/>
                <a:cs typeface="Microsoft Sans Serif"/>
              </a:rPr>
              <a:t>…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$s0,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$s1,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1210" dirty="0"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9870" y="3866134"/>
            <a:ext cx="1953260" cy="83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5" dirty="0">
                <a:latin typeface="Lucida Console"/>
                <a:cs typeface="Lucida Console"/>
              </a:rPr>
              <a:t>$s4,</a:t>
            </a:r>
            <a:r>
              <a:rPr sz="2800" spc="-7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Else</a:t>
            </a:r>
            <a:endParaRPr sz="2800">
              <a:latin typeface="Lucida Console"/>
              <a:cs typeface="Lucida Console"/>
            </a:endParaRPr>
          </a:p>
          <a:p>
            <a:pPr marL="12700">
              <a:lnSpc>
                <a:spcPts val="3190"/>
              </a:lnSpc>
            </a:pPr>
            <a:r>
              <a:rPr sz="2800" spc="-5" dirty="0">
                <a:latin typeface="Lucida Console"/>
                <a:cs typeface="Lucida Console"/>
              </a:rPr>
              <a:t>$s1,</a:t>
            </a:r>
            <a:r>
              <a:rPr sz="2800" spc="-5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$s2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0901" y="3866134"/>
            <a:ext cx="1741170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latin typeface="Lucida Console"/>
                <a:cs typeface="Lucida Console"/>
              </a:rPr>
              <a:t>bne</a:t>
            </a:r>
            <a:r>
              <a:rPr sz="2800" spc="-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$s3, </a:t>
            </a:r>
            <a:r>
              <a:rPr sz="2800" spc="-167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add</a:t>
            </a:r>
            <a:r>
              <a:rPr sz="2800" spc="-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 </a:t>
            </a:r>
            <a:r>
              <a:rPr sz="2800" spc="-1675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j</a:t>
            </a:r>
            <a:r>
              <a:rPr sz="2800" spc="16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Exit </a:t>
            </a:r>
            <a:r>
              <a:rPr sz="2800" spc="-16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sub</a:t>
            </a:r>
            <a:r>
              <a:rPr sz="2800" spc="-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</a:t>
            </a:r>
            <a:endParaRPr sz="2800">
              <a:latin typeface="Lucida Console"/>
              <a:cs typeface="Lucida Console"/>
            </a:endParaRPr>
          </a:p>
          <a:p>
            <a:pPr marL="12700">
              <a:lnSpc>
                <a:spcPts val="3025"/>
              </a:lnSpc>
            </a:pPr>
            <a:r>
              <a:rPr sz="2800" spc="-5" dirty="0">
                <a:latin typeface="Lucida Console"/>
                <a:cs typeface="Lucida Console"/>
              </a:rPr>
              <a:t>…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5916" y="5018658"/>
            <a:ext cx="109728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" dirty="0">
                <a:latin typeface="Lucida Console"/>
                <a:cs typeface="Lucida Console"/>
              </a:rPr>
              <a:t>Else:  Exit: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0425" y="5018658"/>
            <a:ext cx="17392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Lucida Console"/>
                <a:cs typeface="Lucida Console"/>
              </a:rPr>
              <a:t>$s1,</a:t>
            </a:r>
            <a:r>
              <a:rPr sz="2800" spc="-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$s2</a:t>
            </a:r>
            <a:endParaRPr sz="2800">
              <a:latin typeface="Lucida Console"/>
              <a:cs typeface="Lucida Consol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9025" y="5799137"/>
            <a:ext cx="3542029" cy="415925"/>
            <a:chOff x="3629025" y="5799137"/>
            <a:chExt cx="3542029" cy="415925"/>
          </a:xfrm>
        </p:grpSpPr>
        <p:sp>
          <p:nvSpPr>
            <p:cNvPr id="9" name="object 9"/>
            <p:cNvSpPr/>
            <p:nvPr/>
          </p:nvSpPr>
          <p:spPr>
            <a:xfrm>
              <a:off x="3635375" y="5805487"/>
              <a:ext cx="3529329" cy="403225"/>
            </a:xfrm>
            <a:custGeom>
              <a:avLst/>
              <a:gdLst/>
              <a:ahLst/>
              <a:cxnLst/>
              <a:rect l="l" t="t" r="r" b="b"/>
              <a:pathLst>
                <a:path w="3529329" h="403225">
                  <a:moveTo>
                    <a:pt x="3529076" y="0"/>
                  </a:moveTo>
                  <a:lnTo>
                    <a:pt x="0" y="0"/>
                  </a:lnTo>
                  <a:lnTo>
                    <a:pt x="0" y="403225"/>
                  </a:lnTo>
                  <a:lnTo>
                    <a:pt x="3529076" y="403225"/>
                  </a:lnTo>
                  <a:lnTo>
                    <a:pt x="352907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35375" y="5805487"/>
              <a:ext cx="3529329" cy="403225"/>
            </a:xfrm>
            <a:custGeom>
              <a:avLst/>
              <a:gdLst/>
              <a:ahLst/>
              <a:cxnLst/>
              <a:rect l="l" t="t" r="r" b="b"/>
              <a:pathLst>
                <a:path w="3529329" h="403225">
                  <a:moveTo>
                    <a:pt x="0" y="403225"/>
                  </a:moveTo>
                  <a:lnTo>
                    <a:pt x="3529076" y="403225"/>
                  </a:lnTo>
                  <a:lnTo>
                    <a:pt x="3529076" y="0"/>
                  </a:lnTo>
                  <a:lnTo>
                    <a:pt x="0" y="0"/>
                  </a:lnTo>
                  <a:lnTo>
                    <a:pt x="0" y="4032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260600" y="5554979"/>
            <a:ext cx="1300480" cy="371475"/>
          </a:xfrm>
          <a:custGeom>
            <a:avLst/>
            <a:gdLst/>
            <a:ahLst/>
            <a:cxnLst/>
            <a:rect l="l" t="t" r="r" b="b"/>
            <a:pathLst>
              <a:path w="1300479" h="371475">
                <a:moveTo>
                  <a:pt x="75222" y="30739"/>
                </a:moveTo>
                <a:lnTo>
                  <a:pt x="71950" y="42982"/>
                </a:lnTo>
                <a:lnTo>
                  <a:pt x="1297051" y="370941"/>
                </a:lnTo>
                <a:lnTo>
                  <a:pt x="1300352" y="358673"/>
                </a:lnTo>
                <a:lnTo>
                  <a:pt x="75222" y="30739"/>
                </a:lnTo>
                <a:close/>
              </a:path>
              <a:path w="1300479" h="371475">
                <a:moveTo>
                  <a:pt x="83438" y="0"/>
                </a:moveTo>
                <a:lnTo>
                  <a:pt x="0" y="17145"/>
                </a:lnTo>
                <a:lnTo>
                  <a:pt x="63754" y="73647"/>
                </a:lnTo>
                <a:lnTo>
                  <a:pt x="71950" y="42982"/>
                </a:lnTo>
                <a:lnTo>
                  <a:pt x="59689" y="39700"/>
                </a:lnTo>
                <a:lnTo>
                  <a:pt x="62864" y="27432"/>
                </a:lnTo>
                <a:lnTo>
                  <a:pt x="76106" y="27432"/>
                </a:lnTo>
                <a:lnTo>
                  <a:pt x="83438" y="0"/>
                </a:lnTo>
                <a:close/>
              </a:path>
              <a:path w="1300479" h="371475">
                <a:moveTo>
                  <a:pt x="62864" y="27432"/>
                </a:moveTo>
                <a:lnTo>
                  <a:pt x="59689" y="39700"/>
                </a:lnTo>
                <a:lnTo>
                  <a:pt x="71950" y="42982"/>
                </a:lnTo>
                <a:lnTo>
                  <a:pt x="75222" y="30739"/>
                </a:lnTo>
                <a:lnTo>
                  <a:pt x="62864" y="27432"/>
                </a:lnTo>
                <a:close/>
              </a:path>
              <a:path w="1300479" h="371475">
                <a:moveTo>
                  <a:pt x="76106" y="27432"/>
                </a:moveTo>
                <a:lnTo>
                  <a:pt x="62864" y="27432"/>
                </a:lnTo>
                <a:lnTo>
                  <a:pt x="75222" y="30739"/>
                </a:lnTo>
                <a:lnTo>
                  <a:pt x="7610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50309" y="5833668"/>
            <a:ext cx="329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Sans Serif"/>
                <a:cs typeface="Microsoft Sans Serif"/>
              </a:rPr>
              <a:t>Assembler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calculates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addresses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226" y="1484249"/>
            <a:ext cx="3468624" cy="21082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4353" y="3496361"/>
            <a:ext cx="487363" cy="487363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>
            <a:off x="8470329" y="414649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449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Compiling</a:t>
            </a:r>
            <a:r>
              <a:rPr sz="4400" spc="-30" dirty="0"/>
              <a:t> </a:t>
            </a:r>
            <a:r>
              <a:rPr sz="4400" spc="-5" dirty="0"/>
              <a:t>Loop</a:t>
            </a:r>
            <a:r>
              <a:rPr sz="4400" spc="-35" dirty="0"/>
              <a:t> </a:t>
            </a:r>
            <a:r>
              <a:rPr sz="4400" dirty="0"/>
              <a:t>Statements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905022"/>
            <a:ext cx="7079615" cy="225552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4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985"/>
              </a:spcBef>
            </a:pPr>
            <a:r>
              <a:rPr sz="2800" spc="-5" dirty="0">
                <a:latin typeface="Lucida Console"/>
                <a:cs typeface="Lucida Console"/>
              </a:rPr>
              <a:t>while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(save[i] == k) i +=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1;</a:t>
            </a:r>
            <a:endParaRPr sz="2800">
              <a:latin typeface="Lucida Console"/>
              <a:cs typeface="Lucida Console"/>
            </a:endParaRPr>
          </a:p>
          <a:p>
            <a:pPr marL="756285" lvl="1" indent="-287020">
              <a:lnSpc>
                <a:spcPts val="3350"/>
              </a:lnSpc>
              <a:spcBef>
                <a:spcPts val="104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20" dirty="0">
                <a:latin typeface="Microsoft Sans Serif"/>
                <a:cs typeface="Microsoft Sans Serif"/>
              </a:rPr>
              <a:t>i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$s3,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k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$s5,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address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save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$s6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ts val="3829"/>
              </a:lnSpc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6866" y="3348454"/>
          <a:ext cx="5420360" cy="2403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361">
                <a:tc>
                  <a:txBody>
                    <a:bodyPr/>
                    <a:lstStyle/>
                    <a:p>
                      <a:pPr marL="31750">
                        <a:lnSpc>
                          <a:spcPts val="264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Loop: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264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sll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$t1,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ts val="264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$s3,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2645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2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add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$t1,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ts val="253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$t1,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53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$s6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233">
                <a:tc gridSpan="2">
                  <a:txBody>
                    <a:bodyPr/>
                    <a:lstStyle/>
                    <a:p>
                      <a:pPr marL="1316355">
                        <a:lnSpc>
                          <a:spcPts val="264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lw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6045">
                        <a:lnSpc>
                          <a:spcPts val="264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0($t1)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255">
                <a:tc gridSpan="2">
                  <a:txBody>
                    <a:bodyPr/>
                    <a:lstStyle/>
                    <a:p>
                      <a:pPr marL="1316355">
                        <a:lnSpc>
                          <a:spcPts val="258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bne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6680">
                        <a:lnSpc>
                          <a:spcPts val="258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$s5,</a:t>
                      </a:r>
                      <a:r>
                        <a:rPr sz="28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800" spc="-5" dirty="0">
                          <a:latin typeface="Lucida Console"/>
                          <a:cs typeface="Lucida Console"/>
                        </a:rPr>
                        <a:t>Exit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718">
                <a:tc gridSpan="2">
                  <a:txBody>
                    <a:bodyPr/>
                    <a:lstStyle/>
                    <a:p>
                      <a:pPr marL="1316355">
                        <a:lnSpc>
                          <a:spcPts val="259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addi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59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$s3,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7314">
                        <a:lnSpc>
                          <a:spcPts val="259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$s3,</a:t>
                      </a:r>
                      <a:r>
                        <a:rPr sz="2800" spc="-5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800" spc="-5" dirty="0">
                          <a:latin typeface="Lucida Console"/>
                          <a:cs typeface="Lucida Console"/>
                        </a:rPr>
                        <a:t>1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521">
                <a:tc gridSpan="2">
                  <a:txBody>
                    <a:bodyPr/>
                    <a:lstStyle/>
                    <a:p>
                      <a:pPr marL="565785" algn="ctr">
                        <a:lnSpc>
                          <a:spcPts val="2590"/>
                        </a:lnSpc>
                      </a:pPr>
                      <a:r>
                        <a:rPr sz="2800" dirty="0">
                          <a:latin typeface="Lucida Console"/>
                          <a:cs typeface="Lucida Console"/>
                        </a:rPr>
                        <a:t>j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Loop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221">
                <a:tc gridSpan="2">
                  <a:txBody>
                    <a:bodyPr/>
                    <a:lstStyle/>
                    <a:p>
                      <a:pPr marL="31750">
                        <a:lnSpc>
                          <a:spcPts val="264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Exit:</a:t>
                      </a:r>
                      <a:r>
                        <a:rPr sz="2800" spc="-5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800" spc="-5" dirty="0">
                          <a:latin typeface="Lucida Console"/>
                          <a:cs typeface="Lucida Console"/>
                        </a:rPr>
                        <a:t>…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2362200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8305800" y="30480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35071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Basic</a:t>
            </a:r>
            <a:r>
              <a:rPr sz="4400" spc="-65" dirty="0"/>
              <a:t> </a:t>
            </a:r>
            <a:r>
              <a:rPr sz="4400" spc="-5" dirty="0"/>
              <a:t>Blocks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755650" y="3573398"/>
            <a:ext cx="3311525" cy="2592705"/>
            <a:chOff x="755650" y="3573398"/>
            <a:chExt cx="3311525" cy="2592705"/>
          </a:xfrm>
        </p:grpSpPr>
        <p:sp>
          <p:nvSpPr>
            <p:cNvPr id="4" name="object 4"/>
            <p:cNvSpPr/>
            <p:nvPr/>
          </p:nvSpPr>
          <p:spPr>
            <a:xfrm>
              <a:off x="1330325" y="40783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0325" y="40783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0325" y="42942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0325" y="42942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0325" y="4510023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0325" y="4510023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0325" y="47260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0325" y="47260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325" y="49419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0325" y="49419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0325" y="51578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0325" y="5157850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0325" y="5373687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201612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016125" y="215900"/>
                  </a:lnTo>
                  <a:lnTo>
                    <a:pt x="201612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0325" y="5373687"/>
              <a:ext cx="2016125" cy="215900"/>
            </a:xfrm>
            <a:custGeom>
              <a:avLst/>
              <a:gdLst/>
              <a:ahLst/>
              <a:cxnLst/>
              <a:rect l="l" t="t" r="r" b="b"/>
              <a:pathLst>
                <a:path w="2016125" h="215900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5650" y="3573398"/>
              <a:ext cx="3311525" cy="2592705"/>
            </a:xfrm>
            <a:custGeom>
              <a:avLst/>
              <a:gdLst/>
              <a:ahLst/>
              <a:cxnLst/>
              <a:rect l="l" t="t" r="r" b="b"/>
              <a:pathLst>
                <a:path w="3311525" h="2592704">
                  <a:moveTo>
                    <a:pt x="576326" y="576326"/>
                  </a:moveTo>
                  <a:lnTo>
                    <a:pt x="557250" y="566801"/>
                  </a:lnTo>
                  <a:lnTo>
                    <a:pt x="500062" y="538226"/>
                  </a:lnTo>
                  <a:lnTo>
                    <a:pt x="500062" y="566801"/>
                  </a:lnTo>
                  <a:lnTo>
                    <a:pt x="0" y="566801"/>
                  </a:lnTo>
                  <a:lnTo>
                    <a:pt x="0" y="585851"/>
                  </a:lnTo>
                  <a:lnTo>
                    <a:pt x="500062" y="585851"/>
                  </a:lnTo>
                  <a:lnTo>
                    <a:pt x="500062" y="614426"/>
                  </a:lnTo>
                  <a:lnTo>
                    <a:pt x="557250" y="585851"/>
                  </a:lnTo>
                  <a:lnTo>
                    <a:pt x="576326" y="576326"/>
                  </a:lnTo>
                  <a:close/>
                </a:path>
                <a:path w="3311525" h="2592704">
                  <a:moveTo>
                    <a:pt x="1620901" y="428625"/>
                  </a:moveTo>
                  <a:lnTo>
                    <a:pt x="1592326" y="428625"/>
                  </a:lnTo>
                  <a:lnTo>
                    <a:pt x="1592326" y="0"/>
                  </a:lnTo>
                  <a:lnTo>
                    <a:pt x="1573276" y="0"/>
                  </a:lnTo>
                  <a:lnTo>
                    <a:pt x="1573276" y="428625"/>
                  </a:lnTo>
                  <a:lnTo>
                    <a:pt x="1544701" y="428625"/>
                  </a:lnTo>
                  <a:lnTo>
                    <a:pt x="1582801" y="504825"/>
                  </a:lnTo>
                  <a:lnTo>
                    <a:pt x="1614551" y="441325"/>
                  </a:lnTo>
                  <a:lnTo>
                    <a:pt x="1620901" y="428625"/>
                  </a:lnTo>
                  <a:close/>
                </a:path>
                <a:path w="3311525" h="2592704">
                  <a:moveTo>
                    <a:pt x="3311525" y="1944751"/>
                  </a:moveTo>
                  <a:lnTo>
                    <a:pt x="3292475" y="1935226"/>
                  </a:lnTo>
                  <a:lnTo>
                    <a:pt x="3235325" y="1906651"/>
                  </a:lnTo>
                  <a:lnTo>
                    <a:pt x="3235325" y="1935226"/>
                  </a:lnTo>
                  <a:lnTo>
                    <a:pt x="1587563" y="1935226"/>
                  </a:lnTo>
                  <a:lnTo>
                    <a:pt x="1614551" y="1881251"/>
                  </a:lnTo>
                  <a:lnTo>
                    <a:pt x="1620901" y="1868551"/>
                  </a:lnTo>
                  <a:lnTo>
                    <a:pt x="1592326" y="1868551"/>
                  </a:lnTo>
                  <a:lnTo>
                    <a:pt x="1592326" y="504825"/>
                  </a:lnTo>
                  <a:lnTo>
                    <a:pt x="1582801" y="504825"/>
                  </a:lnTo>
                  <a:lnTo>
                    <a:pt x="1573276" y="504825"/>
                  </a:lnTo>
                  <a:lnTo>
                    <a:pt x="1573276" y="1868551"/>
                  </a:lnTo>
                  <a:lnTo>
                    <a:pt x="1544701" y="1868551"/>
                  </a:lnTo>
                  <a:lnTo>
                    <a:pt x="1582801" y="1944751"/>
                  </a:lnTo>
                  <a:lnTo>
                    <a:pt x="1573276" y="1944751"/>
                  </a:lnTo>
                  <a:lnTo>
                    <a:pt x="1573276" y="2516251"/>
                  </a:lnTo>
                  <a:lnTo>
                    <a:pt x="1544701" y="2516251"/>
                  </a:lnTo>
                  <a:lnTo>
                    <a:pt x="1582801" y="2592451"/>
                  </a:lnTo>
                  <a:lnTo>
                    <a:pt x="1614551" y="2528951"/>
                  </a:lnTo>
                  <a:lnTo>
                    <a:pt x="1620901" y="2516251"/>
                  </a:lnTo>
                  <a:lnTo>
                    <a:pt x="1592326" y="2516251"/>
                  </a:lnTo>
                  <a:lnTo>
                    <a:pt x="1592326" y="1954276"/>
                  </a:lnTo>
                  <a:lnTo>
                    <a:pt x="3235325" y="1954276"/>
                  </a:lnTo>
                  <a:lnTo>
                    <a:pt x="3235325" y="1982851"/>
                  </a:lnTo>
                  <a:lnTo>
                    <a:pt x="3292475" y="1954276"/>
                  </a:lnTo>
                  <a:lnTo>
                    <a:pt x="3311525" y="1944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0325" y="3644899"/>
              <a:ext cx="2016125" cy="2376805"/>
            </a:xfrm>
            <a:custGeom>
              <a:avLst/>
              <a:gdLst/>
              <a:ahLst/>
              <a:cxnLst/>
              <a:rect l="l" t="t" r="r" b="b"/>
              <a:pathLst>
                <a:path w="2016125" h="2376804">
                  <a:moveTo>
                    <a:pt x="0" y="433324"/>
                  </a:moveTo>
                  <a:lnTo>
                    <a:pt x="2016125" y="433324"/>
                  </a:lnTo>
                  <a:lnTo>
                    <a:pt x="2016125" y="217424"/>
                  </a:lnTo>
                  <a:lnTo>
                    <a:pt x="0" y="217424"/>
                  </a:lnTo>
                  <a:lnTo>
                    <a:pt x="0" y="433324"/>
                  </a:lnTo>
                  <a:close/>
                </a:path>
                <a:path w="2016125" h="2376804">
                  <a:moveTo>
                    <a:pt x="0" y="215900"/>
                  </a:moveTo>
                  <a:lnTo>
                    <a:pt x="2016125" y="215900"/>
                  </a:lnTo>
                  <a:lnTo>
                    <a:pt x="2016125" y="0"/>
                  </a:lnTo>
                  <a:lnTo>
                    <a:pt x="0" y="0"/>
                  </a:lnTo>
                  <a:lnTo>
                    <a:pt x="0" y="215900"/>
                  </a:lnTo>
                  <a:close/>
                </a:path>
                <a:path w="2016125" h="2376804">
                  <a:moveTo>
                    <a:pt x="0" y="2160587"/>
                  </a:moveTo>
                  <a:lnTo>
                    <a:pt x="2016125" y="2160587"/>
                  </a:lnTo>
                  <a:lnTo>
                    <a:pt x="2016125" y="1944687"/>
                  </a:lnTo>
                  <a:lnTo>
                    <a:pt x="0" y="1944687"/>
                  </a:lnTo>
                  <a:lnTo>
                    <a:pt x="0" y="2160587"/>
                  </a:lnTo>
                  <a:close/>
                </a:path>
                <a:path w="2016125" h="2376804">
                  <a:moveTo>
                    <a:pt x="0" y="2376487"/>
                  </a:moveTo>
                  <a:lnTo>
                    <a:pt x="2016125" y="2376487"/>
                  </a:lnTo>
                  <a:lnTo>
                    <a:pt x="2016125" y="2160587"/>
                  </a:lnTo>
                  <a:lnTo>
                    <a:pt x="0" y="2160587"/>
                  </a:lnTo>
                  <a:lnTo>
                    <a:pt x="0" y="23764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63016" y="1146809"/>
            <a:ext cx="7995284" cy="4838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basic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block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sequence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instructions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with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No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embedded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branches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(except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end)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No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branch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targets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(except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beginning)</a:t>
            </a:r>
            <a:endParaRPr sz="2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91AEBE"/>
              </a:buClr>
              <a:buFont typeface="Wingdings"/>
              <a:buChar char=""/>
            </a:pPr>
            <a:endParaRPr sz="4100">
              <a:latin typeface="Microsoft Sans Serif"/>
              <a:cs typeface="Microsoft Sans Serif"/>
            </a:endParaRPr>
          </a:p>
          <a:p>
            <a:pPr marL="3883660" marR="10160" lvl="2" indent="-342900">
              <a:lnSpc>
                <a:spcPct val="10000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883025" algn="l"/>
                <a:tab pos="388366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-1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compiler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identifies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basic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blocks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optimization</a:t>
            </a:r>
            <a:endParaRPr sz="2800">
              <a:latin typeface="Microsoft Sans Serif"/>
              <a:cs typeface="Microsoft Sans Serif"/>
            </a:endParaRPr>
          </a:p>
          <a:p>
            <a:pPr marL="3883660" marR="167005" lvl="2" indent="-342900">
              <a:lnSpc>
                <a:spcPct val="100000"/>
              </a:lnSpc>
              <a:spcBef>
                <a:spcPts val="67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883025" algn="l"/>
                <a:tab pos="388366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An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advanced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processor 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can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accelerate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execution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basic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blocks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695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More</a:t>
            </a:r>
            <a:r>
              <a:rPr sz="4400" spc="-40" dirty="0"/>
              <a:t> </a:t>
            </a:r>
            <a:r>
              <a:rPr sz="4400" dirty="0"/>
              <a:t>Conditional</a:t>
            </a:r>
            <a:r>
              <a:rPr sz="4400" spc="-20" dirty="0"/>
              <a:t> </a:t>
            </a:r>
            <a:r>
              <a:rPr sz="4400" spc="-5" dirty="0"/>
              <a:t>Operations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46218"/>
            <a:ext cx="6482715" cy="389953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Set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result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1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if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condition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true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Otherwise,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set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Lucida Console"/>
                <a:cs typeface="Lucida Console"/>
              </a:rPr>
              <a:t>slt</a:t>
            </a:r>
            <a:r>
              <a:rPr sz="3200" spc="-30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rd,</a:t>
            </a:r>
            <a:r>
              <a:rPr sz="3200" spc="-25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rs,</a:t>
            </a:r>
            <a:r>
              <a:rPr sz="3200" spc="-3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rt</a:t>
            </a:r>
            <a:endParaRPr sz="32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76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&lt;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rt)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1;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else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0;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Lucida Console"/>
                <a:cs typeface="Lucida Console"/>
              </a:rPr>
              <a:t>slti</a:t>
            </a:r>
            <a:r>
              <a:rPr sz="3200" spc="-40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rt,</a:t>
            </a:r>
            <a:r>
              <a:rPr sz="3200" spc="-25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rs,</a:t>
            </a:r>
            <a:r>
              <a:rPr sz="3200" spc="-20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Lucida Console"/>
                <a:cs typeface="Lucida Console"/>
              </a:rPr>
              <a:t>constant</a:t>
            </a:r>
            <a:endParaRPr sz="32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76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if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&lt;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constant)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1;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else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0;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Use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combination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with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beq</a:t>
            </a:r>
            <a:r>
              <a:rPr sz="3200" dirty="0">
                <a:latin typeface="Microsoft Sans Serif"/>
                <a:cs typeface="Microsoft Sans Serif"/>
              </a:rPr>
              <a:t>,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bne</a:t>
            </a:r>
            <a:endParaRPr sz="32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982" y="4997018"/>
            <a:ext cx="2422525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Lucida Console"/>
                <a:cs typeface="Lucida Console"/>
              </a:rPr>
              <a:t>slt</a:t>
            </a:r>
            <a:r>
              <a:rPr sz="2400" spc="-3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$t0,</a:t>
            </a:r>
            <a:r>
              <a:rPr sz="2400" spc="-40" dirty="0">
                <a:latin typeface="Lucida Console"/>
                <a:cs typeface="Lucida Console"/>
              </a:rPr>
              <a:t> </a:t>
            </a:r>
            <a:r>
              <a:rPr sz="2400" spc="5" dirty="0">
                <a:latin typeface="Lucida Console"/>
                <a:cs typeface="Lucida Console"/>
              </a:rPr>
              <a:t>$s1,</a:t>
            </a:r>
            <a:endParaRPr sz="2400">
              <a:latin typeface="Lucida Console"/>
              <a:cs typeface="Lucida Console"/>
            </a:endParaRPr>
          </a:p>
          <a:p>
            <a:pPr marL="12700">
              <a:lnSpc>
                <a:spcPts val="2875"/>
              </a:lnSpc>
            </a:pPr>
            <a:r>
              <a:rPr sz="2400" dirty="0">
                <a:latin typeface="Lucida Console"/>
                <a:cs typeface="Lucida Console"/>
              </a:rPr>
              <a:t>bne</a:t>
            </a:r>
            <a:r>
              <a:rPr sz="2400" spc="-50" dirty="0">
                <a:latin typeface="Lucida Console"/>
                <a:cs typeface="Lucida Console"/>
              </a:rPr>
              <a:t> </a:t>
            </a:r>
            <a:r>
              <a:rPr sz="2400" spc="5" dirty="0">
                <a:latin typeface="Lucida Console"/>
                <a:cs typeface="Lucida Console"/>
              </a:rPr>
              <a:t>$t0,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5515" y="5361533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Console"/>
                <a:cs typeface="Lucida Console"/>
              </a:rPr>
              <a:t>$zero,</a:t>
            </a:r>
            <a:r>
              <a:rPr sz="2400" spc="-7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L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8091" y="4997018"/>
            <a:ext cx="389509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  <a:tabLst>
                <a:tab pos="932815" algn="l"/>
              </a:tabLst>
            </a:pPr>
            <a:r>
              <a:rPr sz="2400" spc="-5" dirty="0">
                <a:latin typeface="Lucida Console"/>
                <a:cs typeface="Lucida Console"/>
              </a:rPr>
              <a:t>$s2	</a:t>
            </a:r>
            <a:r>
              <a:rPr sz="2400" dirty="0">
                <a:latin typeface="Lucida Console"/>
                <a:cs typeface="Lucida Console"/>
              </a:rPr>
              <a:t>#</a:t>
            </a:r>
            <a:r>
              <a:rPr sz="2400" spc="-1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if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spc="5" dirty="0">
                <a:latin typeface="Lucida Console"/>
                <a:cs typeface="Lucida Console"/>
              </a:rPr>
              <a:t>($s1</a:t>
            </a:r>
            <a:r>
              <a:rPr sz="2400" spc="-5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&lt;</a:t>
            </a:r>
            <a:r>
              <a:rPr sz="2400" spc="-10" dirty="0">
                <a:latin typeface="Lucida Console"/>
                <a:cs typeface="Lucida Console"/>
              </a:rPr>
              <a:t> </a:t>
            </a:r>
            <a:r>
              <a:rPr sz="2400" spc="-5" dirty="0">
                <a:latin typeface="Lucida Console"/>
                <a:cs typeface="Lucida Console"/>
              </a:rPr>
              <a:t>$s2)</a:t>
            </a:r>
            <a:endParaRPr sz="2400">
              <a:latin typeface="Lucida Console"/>
              <a:cs typeface="Lucida Console"/>
            </a:endParaRPr>
          </a:p>
          <a:p>
            <a:pPr marL="933450">
              <a:lnSpc>
                <a:spcPts val="2875"/>
              </a:lnSpc>
              <a:tabLst>
                <a:tab pos="1671320" algn="l"/>
              </a:tabLst>
            </a:pPr>
            <a:r>
              <a:rPr sz="2400" dirty="0">
                <a:latin typeface="Lucida Console"/>
                <a:cs typeface="Lucida Console"/>
              </a:rPr>
              <a:t>#	branch</a:t>
            </a:r>
            <a:r>
              <a:rPr sz="2400" spc="-25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to</a:t>
            </a:r>
            <a:r>
              <a:rPr sz="2400" spc="-40" dirty="0">
                <a:latin typeface="Lucida Console"/>
                <a:cs typeface="Lucida Console"/>
              </a:rPr>
              <a:t> </a:t>
            </a:r>
            <a:r>
              <a:rPr sz="2400" dirty="0">
                <a:latin typeface="Lucida Console"/>
                <a:cs typeface="Lucida Console"/>
              </a:rPr>
              <a:t>L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8305800" y="30480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2048" y="250862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016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Branch</a:t>
            </a:r>
            <a:r>
              <a:rPr sz="4400" spc="-30" dirty="0"/>
              <a:t> </a:t>
            </a:r>
            <a:r>
              <a:rPr sz="4400" dirty="0"/>
              <a:t>Instruction</a:t>
            </a:r>
            <a:r>
              <a:rPr sz="4400" spc="-45" dirty="0"/>
              <a:t> </a:t>
            </a:r>
            <a:r>
              <a:rPr sz="4400" dirty="0"/>
              <a:t>Design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34643"/>
            <a:ext cx="7536815" cy="38328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Why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not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blt</a:t>
            </a:r>
            <a:r>
              <a:rPr sz="3200" dirty="0">
                <a:latin typeface="Microsoft Sans Serif"/>
                <a:cs typeface="Microsoft Sans Serif"/>
              </a:rPr>
              <a:t>, </a:t>
            </a:r>
            <a:r>
              <a:rPr sz="3200" dirty="0">
                <a:latin typeface="Lucida Console"/>
                <a:cs typeface="Lucida Console"/>
              </a:rPr>
              <a:t>bge</a:t>
            </a:r>
            <a:r>
              <a:rPr sz="3200" dirty="0">
                <a:latin typeface="Microsoft Sans Serif"/>
                <a:cs typeface="Microsoft Sans Serif"/>
              </a:rPr>
              <a:t>, etc?</a:t>
            </a:r>
            <a:endParaRPr sz="3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Hardware</a:t>
            </a:r>
            <a:r>
              <a:rPr sz="3200" dirty="0">
                <a:latin typeface="Microsoft Sans Serif"/>
                <a:cs typeface="Microsoft Sans Serif"/>
              </a:rPr>
              <a:t> for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&lt;,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5" dirty="0">
                <a:latin typeface="Microsoft Sans Serif"/>
                <a:cs typeface="Microsoft Sans Serif"/>
              </a:rPr>
              <a:t>≥,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1390" dirty="0">
                <a:latin typeface="Microsoft Sans Serif"/>
                <a:cs typeface="Microsoft Sans Serif"/>
              </a:rPr>
              <a:t>…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slower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than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=,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14" dirty="0">
                <a:latin typeface="Microsoft Sans Serif"/>
                <a:cs typeface="Microsoft Sans Serif"/>
              </a:rPr>
              <a:t>≠</a:t>
            </a:r>
            <a:endParaRPr sz="32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Combining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with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branch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involves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more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work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instruction,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requiring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slower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clock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5" dirty="0">
                <a:latin typeface="Microsoft Sans Serif"/>
                <a:cs typeface="Microsoft Sans Serif"/>
              </a:rPr>
              <a:t>All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penalized!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9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Lucida Console"/>
                <a:cs typeface="Lucida Console"/>
              </a:rPr>
              <a:t>beq</a:t>
            </a:r>
            <a:r>
              <a:rPr sz="3200" spc="-1065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an</a:t>
            </a:r>
            <a:r>
              <a:rPr sz="3200" dirty="0">
                <a:latin typeface="Microsoft Sans Serif"/>
                <a:cs typeface="Microsoft Sans Serif"/>
              </a:rPr>
              <a:t>d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bne</a:t>
            </a:r>
            <a:r>
              <a:rPr sz="3200" spc="-106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</a:t>
            </a:r>
            <a:r>
              <a:rPr sz="3200" spc="-10" dirty="0">
                <a:latin typeface="Microsoft Sans Serif"/>
                <a:cs typeface="Microsoft Sans Serif"/>
              </a:rPr>
              <a:t>h</a:t>
            </a:r>
            <a:r>
              <a:rPr sz="3200" dirty="0">
                <a:latin typeface="Microsoft Sans Serif"/>
                <a:cs typeface="Microsoft Sans Serif"/>
              </a:rPr>
              <a:t>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com</a:t>
            </a:r>
            <a:r>
              <a:rPr sz="3200" spc="-15" dirty="0">
                <a:latin typeface="Microsoft Sans Serif"/>
                <a:cs typeface="Microsoft Sans Serif"/>
              </a:rPr>
              <a:t>m</a:t>
            </a:r>
            <a:r>
              <a:rPr sz="3200" dirty="0">
                <a:latin typeface="Microsoft Sans Serif"/>
                <a:cs typeface="Microsoft Sans Serif"/>
              </a:rPr>
              <a:t>on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case</a:t>
            </a:r>
            <a:endParaRPr sz="3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This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is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good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design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compromise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525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Signed</a:t>
            </a:r>
            <a:r>
              <a:rPr sz="4400" spc="-45" dirty="0"/>
              <a:t> </a:t>
            </a:r>
            <a:r>
              <a:rPr sz="4400" dirty="0"/>
              <a:t>vs.</a:t>
            </a:r>
            <a:r>
              <a:rPr sz="4400" spc="-30" dirty="0"/>
              <a:t> </a:t>
            </a:r>
            <a:r>
              <a:rPr sz="4400" dirty="0"/>
              <a:t>Unsigned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42263"/>
            <a:ext cx="7769225" cy="471995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Signed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comparison: </a:t>
            </a:r>
            <a:r>
              <a:rPr sz="3200" dirty="0">
                <a:latin typeface="Lucida Console"/>
                <a:cs typeface="Lucida Console"/>
              </a:rPr>
              <a:t>slt</a:t>
            </a:r>
            <a:r>
              <a:rPr sz="3200" dirty="0">
                <a:latin typeface="Microsoft Sans Serif"/>
                <a:cs typeface="Microsoft Sans Serif"/>
              </a:rPr>
              <a:t>,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slti</a:t>
            </a:r>
            <a:endParaRPr sz="3200">
              <a:latin typeface="Lucida Console"/>
              <a:cs typeface="Lucida Console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Unsigned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comparison: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sltu</a:t>
            </a:r>
            <a:r>
              <a:rPr sz="3200" dirty="0">
                <a:latin typeface="Microsoft Sans Serif"/>
                <a:cs typeface="Microsoft Sans Serif"/>
              </a:rPr>
              <a:t>,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sltui</a:t>
            </a:r>
            <a:endParaRPr sz="3200">
              <a:latin typeface="Lucida Console"/>
              <a:cs typeface="Lucida Console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$s0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1111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$s1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0000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0001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  <a:tab pos="1827530" algn="l"/>
                <a:tab pos="5041900" algn="l"/>
              </a:tabLst>
            </a:pPr>
            <a:r>
              <a:rPr sz="2800" spc="-5" dirty="0">
                <a:latin typeface="Lucida Console"/>
                <a:cs typeface="Lucida Console"/>
              </a:rPr>
              <a:t>slt	$t0,</a:t>
            </a:r>
            <a:r>
              <a:rPr sz="2800" spc="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</a:t>
            </a:r>
            <a:r>
              <a:rPr sz="2800" spc="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$s1	#</a:t>
            </a:r>
            <a:r>
              <a:rPr sz="2800" spc="-5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signed</a:t>
            </a:r>
            <a:endParaRPr sz="2800">
              <a:latin typeface="Lucida Console"/>
              <a:cs typeface="Lucida Console"/>
            </a:endParaRPr>
          </a:p>
          <a:p>
            <a:pPr marL="1155700" lvl="2" indent="-229235">
              <a:lnSpc>
                <a:spcPct val="100000"/>
              </a:lnSpc>
              <a:spcBef>
                <a:spcPts val="66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6335" algn="l"/>
              </a:tabLst>
            </a:pPr>
            <a:r>
              <a:rPr sz="2400" spc="310" dirty="0">
                <a:latin typeface="Microsoft Sans Serif"/>
                <a:cs typeface="Microsoft Sans Serif"/>
              </a:rPr>
              <a:t>–1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&lt;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+1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$t0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  <a:tab pos="5041900" algn="l"/>
              </a:tabLst>
            </a:pPr>
            <a:r>
              <a:rPr sz="2800" spc="-5" dirty="0">
                <a:latin typeface="Lucida Console"/>
                <a:cs typeface="Lucida Console"/>
              </a:rPr>
              <a:t>sltu</a:t>
            </a:r>
            <a:r>
              <a:rPr sz="2800" spc="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$t0,</a:t>
            </a:r>
            <a:r>
              <a:rPr sz="2800" spc="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</a:t>
            </a:r>
            <a:r>
              <a:rPr sz="2800" spc="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$s1	#</a:t>
            </a:r>
            <a:r>
              <a:rPr sz="2800" spc="-5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unsigned</a:t>
            </a:r>
            <a:endParaRPr sz="2800">
              <a:latin typeface="Lucida Console"/>
              <a:cs typeface="Lucida Console"/>
            </a:endParaRPr>
          </a:p>
          <a:p>
            <a:pPr marL="1155700" lvl="2" indent="-229235">
              <a:lnSpc>
                <a:spcPct val="100000"/>
              </a:lnSpc>
              <a:spcBef>
                <a:spcPts val="66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63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+4,294,967,295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&gt;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+1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$t0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8532241" y="236220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0120" y="164350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0976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Register</a:t>
            </a:r>
            <a:r>
              <a:rPr sz="4400" spc="-75" dirty="0"/>
              <a:t> </a:t>
            </a:r>
            <a:r>
              <a:rPr sz="4400" dirty="0"/>
              <a:t>Usage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3904"/>
            <a:ext cx="6878955" cy="45866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$a0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730" dirty="0">
                <a:latin typeface="Microsoft Sans Serif"/>
                <a:cs typeface="Microsoft Sans Serif"/>
              </a:rPr>
              <a:t>–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$a3: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arguments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(reg’s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4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730" dirty="0">
                <a:latin typeface="Microsoft Sans Serif"/>
                <a:cs typeface="Microsoft Sans Serif"/>
              </a:rPr>
              <a:t>–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7)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$v0,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$v1: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result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values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(reg’s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2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3)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$t0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730" dirty="0">
                <a:latin typeface="Microsoft Sans Serif"/>
                <a:cs typeface="Microsoft Sans Serif"/>
              </a:rPr>
              <a:t>–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$t9: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temporaries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Can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overwritten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callee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$s0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730" dirty="0">
                <a:latin typeface="Microsoft Sans Serif"/>
                <a:cs typeface="Microsoft Sans Serif"/>
              </a:rPr>
              <a:t>–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$s7: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saved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Must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be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saved/restored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by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callee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$gp: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global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pointer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static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data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28)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$sp: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stack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pointer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29)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dirty="0">
                <a:latin typeface="Microsoft Sans Serif"/>
                <a:cs typeface="Microsoft Sans Serif"/>
              </a:rPr>
              <a:t>$fp: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frame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pointer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30)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$ra: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return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address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(reg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31)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184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Branch</a:t>
            </a:r>
            <a:r>
              <a:rPr sz="4400" spc="-75" dirty="0"/>
              <a:t> </a:t>
            </a:r>
            <a:r>
              <a:rPr sz="4400" dirty="0"/>
              <a:t>Addressing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38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93825" y="3730625"/>
          <a:ext cx="6913879" cy="415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op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40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constant</a:t>
                      </a:r>
                      <a:r>
                        <a:rPr sz="2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or</a:t>
                      </a: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address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3016" y="1046218"/>
            <a:ext cx="7754620" cy="5252078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Branch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specify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Opcode,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two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registers,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target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address</a:t>
            </a:r>
            <a:endParaRPr sz="28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Most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branch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targets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are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near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branch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Forward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backward</a:t>
            </a:r>
            <a:endParaRPr sz="28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har char=""/>
            </a:pPr>
            <a:endParaRPr sz="31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"/>
            </a:pPr>
            <a:endParaRPr sz="3550" dirty="0">
              <a:latin typeface="Microsoft Sans Serif"/>
              <a:cs typeface="Microsoft Sans Serif"/>
            </a:endParaRPr>
          </a:p>
          <a:p>
            <a:pPr marL="1022985">
              <a:lnSpc>
                <a:spcPct val="100000"/>
              </a:lnSpc>
              <a:spcBef>
                <a:spcPts val="5"/>
              </a:spcBef>
              <a:tabLst>
                <a:tab pos="2247265" algn="l"/>
                <a:tab pos="3328035" algn="l"/>
                <a:tab pos="5576570" algn="l"/>
              </a:tabLst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5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	16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 dirty="0">
              <a:latin typeface="Microsoft Sans Serif"/>
              <a:cs typeface="Microsoft Sans Serif"/>
            </a:endParaRPr>
          </a:p>
          <a:p>
            <a:pPr marL="854075" lvl="1" indent="-343535">
              <a:lnSpc>
                <a:spcPct val="100000"/>
              </a:lnSpc>
              <a:spcBef>
                <a:spcPts val="15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854075" algn="l"/>
                <a:tab pos="85471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PC-relative addressing</a:t>
            </a:r>
            <a:endParaRPr sz="3200" dirty="0">
              <a:latin typeface="Microsoft Sans Serif"/>
              <a:cs typeface="Microsoft Sans Serif"/>
            </a:endParaRPr>
          </a:p>
          <a:p>
            <a:pPr marL="1254760" lvl="2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1254760" algn="l"/>
                <a:tab pos="1255395" algn="l"/>
              </a:tabLst>
            </a:pPr>
            <a:r>
              <a:rPr sz="2800" spc="-55" dirty="0">
                <a:latin typeface="Microsoft Sans Serif"/>
                <a:cs typeface="Microsoft Sans Serif"/>
              </a:rPr>
              <a:t>Target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address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PC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+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offset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4</a:t>
            </a:r>
            <a:endParaRPr sz="2800" dirty="0">
              <a:latin typeface="Microsoft Sans Serif"/>
              <a:cs typeface="Microsoft Sans Serif"/>
            </a:endParaRPr>
          </a:p>
          <a:p>
            <a:pPr marL="1254760" lvl="2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1254760" algn="l"/>
                <a:tab pos="125539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PC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already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incremented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by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4</a:t>
            </a:r>
            <a:r>
              <a:rPr sz="28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this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time</a:t>
            </a: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1856" y="2224681"/>
            <a:ext cx="487363" cy="487363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8451856" y="304833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747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Jump</a:t>
            </a:r>
            <a:r>
              <a:rPr sz="4400" spc="-85" dirty="0"/>
              <a:t> </a:t>
            </a:r>
            <a:r>
              <a:rPr sz="4400" dirty="0"/>
              <a:t>Addressing</a:t>
            </a:r>
            <a:endParaRPr sz="4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139189"/>
            <a:ext cx="6623684" cy="15233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55600" marR="5080" indent="-342900">
              <a:lnSpc>
                <a:spcPct val="101600"/>
              </a:lnSpc>
              <a:spcBef>
                <a:spcPts val="4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Jump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(</a:t>
            </a:r>
            <a:r>
              <a:rPr sz="3200" dirty="0">
                <a:latin typeface="Lucida Console"/>
                <a:cs typeface="Lucida Console"/>
              </a:rPr>
              <a:t>j</a:t>
            </a:r>
            <a:r>
              <a:rPr sz="3200" spc="-1055" dirty="0">
                <a:latin typeface="Lucida Console"/>
                <a:cs typeface="Lucida Console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an</a:t>
            </a:r>
            <a:r>
              <a:rPr sz="3200" dirty="0">
                <a:latin typeface="Microsoft Sans Serif"/>
                <a:cs typeface="Microsoft Sans Serif"/>
              </a:rPr>
              <a:t>d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Lucida Console"/>
                <a:cs typeface="Lucida Console"/>
              </a:rPr>
              <a:t>jal</a:t>
            </a:r>
            <a:r>
              <a:rPr sz="3200" dirty="0">
                <a:latin typeface="Microsoft Sans Serif"/>
                <a:cs typeface="Microsoft Sans Serif"/>
              </a:rPr>
              <a:t>) tar</a:t>
            </a:r>
            <a:r>
              <a:rPr sz="3200" spc="-15" dirty="0">
                <a:latin typeface="Microsoft Sans Serif"/>
                <a:cs typeface="Microsoft Sans Serif"/>
              </a:rPr>
              <a:t>g</a:t>
            </a:r>
            <a:r>
              <a:rPr sz="3200" dirty="0">
                <a:latin typeface="Microsoft Sans Serif"/>
                <a:cs typeface="Microsoft Sans Serif"/>
              </a:rPr>
              <a:t>ets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could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be  anywhere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text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segment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Encode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full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address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3350" y="3165475"/>
            <a:ext cx="1297305" cy="4159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Microsoft Sans Serif"/>
                <a:cs typeface="Microsoft Sans Serif"/>
              </a:rPr>
              <a:t>op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401" y="3165475"/>
            <a:ext cx="5616575" cy="4159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Microsoft Sans Serif"/>
                <a:cs typeface="Microsoft Sans Serif"/>
              </a:rPr>
              <a:t>address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3427" y="3631133"/>
            <a:ext cx="511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6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9859" y="3609213"/>
            <a:ext cx="623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Microsoft Sans Serif"/>
                <a:cs typeface="Microsoft Sans Serif"/>
              </a:rPr>
              <a:t>26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bits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616" y="3997824"/>
            <a:ext cx="7245350" cy="11290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80365" algn="l"/>
                <a:tab pos="3810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(Pseudo)Direct </a:t>
            </a:r>
            <a:r>
              <a:rPr sz="3200" spc="-10" dirty="0">
                <a:latin typeface="Microsoft Sans Serif"/>
                <a:cs typeface="Microsoft Sans Serif"/>
              </a:rPr>
              <a:t>jump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addressing</a:t>
            </a:r>
            <a:endParaRPr sz="3200">
              <a:latin typeface="Microsoft Sans Serif"/>
              <a:cs typeface="Microsoft Sans Serif"/>
            </a:endParaRPr>
          </a:p>
          <a:p>
            <a:pPr marL="7816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81685" algn="l"/>
                <a:tab pos="782320" algn="l"/>
              </a:tabLst>
            </a:pPr>
            <a:r>
              <a:rPr sz="2800" spc="-55" dirty="0">
                <a:latin typeface="Microsoft Sans Serif"/>
                <a:cs typeface="Microsoft Sans Serif"/>
              </a:rPr>
              <a:t>Target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address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=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PC</a:t>
            </a:r>
            <a:r>
              <a:rPr sz="2775" spc="179" baseline="-21021" dirty="0">
                <a:latin typeface="Microsoft Sans Serif"/>
                <a:cs typeface="Microsoft Sans Serif"/>
              </a:rPr>
              <a:t>31…28</a:t>
            </a:r>
            <a:r>
              <a:rPr sz="2775" spc="382" baseline="-21021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: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(address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×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4)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8458577" y="2985013"/>
            <a:ext cx="459860" cy="219643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7050" y="241887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896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Arithmetic</a:t>
            </a:r>
            <a:r>
              <a:rPr sz="4400" spc="-40" dirty="0"/>
              <a:t> </a:t>
            </a:r>
            <a:r>
              <a:rPr sz="4400" spc="-5" dirty="0"/>
              <a:t>Operations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46218"/>
            <a:ext cx="7362190" cy="48234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Add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subtract,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three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operands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Two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sources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and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one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destination</a:t>
            </a:r>
            <a:endParaRPr sz="28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680"/>
              </a:spcBef>
              <a:tabLst>
                <a:tab pos="3533140" algn="l"/>
              </a:tabLst>
            </a:pPr>
            <a:r>
              <a:rPr sz="3200" spc="-5" dirty="0">
                <a:latin typeface="Lucida Console"/>
                <a:cs typeface="Lucida Console"/>
              </a:rPr>
              <a:t>add a, b, </a:t>
            </a:r>
            <a:r>
              <a:rPr sz="3200" dirty="0">
                <a:latin typeface="Lucida Console"/>
                <a:cs typeface="Lucida Console"/>
              </a:rPr>
              <a:t>c	#</a:t>
            </a:r>
            <a:r>
              <a:rPr sz="3200" spc="-2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a</a:t>
            </a:r>
            <a:r>
              <a:rPr sz="3200" spc="-40" dirty="0">
                <a:latin typeface="Lucida Console"/>
                <a:cs typeface="Lucida Console"/>
              </a:rPr>
              <a:t> </a:t>
            </a:r>
            <a:r>
              <a:rPr sz="3200" spc="-5" dirty="0">
                <a:latin typeface="Lucida Console"/>
                <a:cs typeface="Lucida Console"/>
              </a:rPr>
              <a:t>gets</a:t>
            </a:r>
            <a:r>
              <a:rPr sz="3200" spc="-20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b</a:t>
            </a:r>
            <a:r>
              <a:rPr sz="3200" spc="-3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+</a:t>
            </a:r>
            <a:r>
              <a:rPr sz="3200" spc="-25" dirty="0">
                <a:latin typeface="Lucida Console"/>
                <a:cs typeface="Lucida Console"/>
              </a:rPr>
              <a:t> </a:t>
            </a:r>
            <a:r>
              <a:rPr sz="3200" dirty="0">
                <a:latin typeface="Lucida Console"/>
                <a:cs typeface="Lucida Console"/>
              </a:rPr>
              <a:t>c</a:t>
            </a:r>
            <a:endParaRPr sz="3200">
              <a:latin typeface="Lucida Console"/>
              <a:cs typeface="Lucida Console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5" dirty="0">
                <a:latin typeface="Microsoft Sans Serif"/>
                <a:cs typeface="Microsoft Sans Serif"/>
              </a:rPr>
              <a:t>All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arithmetic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operations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have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this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form</a:t>
            </a:r>
            <a:endParaRPr sz="3200">
              <a:latin typeface="Microsoft Sans Serif"/>
              <a:cs typeface="Microsoft Sans Serif"/>
            </a:endParaRPr>
          </a:p>
          <a:p>
            <a:pPr marL="355600" marR="337185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i="1" dirty="0">
                <a:latin typeface="Arial"/>
                <a:cs typeface="Arial"/>
              </a:rPr>
              <a:t>Design</a:t>
            </a:r>
            <a:r>
              <a:rPr sz="3200" i="1" spc="-40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Principle</a:t>
            </a:r>
            <a:r>
              <a:rPr sz="3200" i="1" spc="-30" dirty="0">
                <a:latin typeface="Arial"/>
                <a:cs typeface="Arial"/>
              </a:rPr>
              <a:t> </a:t>
            </a:r>
            <a:r>
              <a:rPr sz="3200" i="1" spc="-5" dirty="0">
                <a:latin typeface="Arial"/>
                <a:cs typeface="Arial"/>
              </a:rPr>
              <a:t>1:</a:t>
            </a:r>
            <a:r>
              <a:rPr sz="3200" i="1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Simplicity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favours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regularity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Regularity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makes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implementation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simpler</a:t>
            </a:r>
            <a:endParaRPr sz="2800">
              <a:latin typeface="Microsoft Sans Serif"/>
              <a:cs typeface="Microsoft Sans Serif"/>
            </a:endParaRPr>
          </a:p>
          <a:p>
            <a:pPr marL="756285" marR="164465" lvl="1" indent="-287020">
              <a:lnSpc>
                <a:spcPct val="100000"/>
              </a:lnSpc>
              <a:spcBef>
                <a:spcPts val="67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Simplicity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enables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higher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at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lower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cost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4565650"/>
          </a:xfrm>
          <a:custGeom>
            <a:avLst/>
            <a:gdLst/>
            <a:ahLst/>
            <a:cxnLst/>
            <a:rect l="l" t="t" r="r" b="b"/>
            <a:pathLst>
              <a:path w="367029" h="4565650">
                <a:moveTo>
                  <a:pt x="366649" y="0"/>
                </a:moveTo>
                <a:lnTo>
                  <a:pt x="0" y="0"/>
                </a:lnTo>
                <a:lnTo>
                  <a:pt x="0" y="4565650"/>
                </a:lnTo>
                <a:lnTo>
                  <a:pt x="366649" y="45656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43999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§2.2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Operations</a:t>
            </a:r>
            <a:r>
              <a:rPr sz="1800" spc="3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Computer</a:t>
            </a:r>
            <a:r>
              <a:rPr sz="1800" spc="3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Hardware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7597" y="362900"/>
            <a:ext cx="487363" cy="487363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8125206" y="102081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421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Target</a:t>
            </a:r>
            <a:r>
              <a:rPr sz="4400" spc="-45" dirty="0"/>
              <a:t> </a:t>
            </a:r>
            <a:r>
              <a:rPr sz="4400" dirty="0"/>
              <a:t>Addressing</a:t>
            </a:r>
            <a:r>
              <a:rPr sz="4400" spc="-25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54950"/>
            <a:ext cx="6075045" cy="11118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Loop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code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from </a:t>
            </a:r>
            <a:r>
              <a:rPr sz="3200" spc="-10" dirty="0">
                <a:latin typeface="Microsoft Sans Serif"/>
                <a:cs typeface="Microsoft Sans Serif"/>
              </a:rPr>
              <a:t>earlier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example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3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Assume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Loop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location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80000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7862" y="2701925"/>
          <a:ext cx="8196574" cy="295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78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22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Lucida Console"/>
                          <a:cs typeface="Lucida Console"/>
                        </a:rPr>
                        <a:t>Loop:</a:t>
                      </a:r>
                      <a:r>
                        <a:rPr sz="1800" spc="-4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spc="5" dirty="0">
                          <a:latin typeface="Lucida Console"/>
                          <a:cs typeface="Lucida Console"/>
                        </a:rPr>
                        <a:t>sll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Lucida Console"/>
                          <a:cs typeface="Lucida Console"/>
                        </a:rPr>
                        <a:t>$t1,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$s3,</a:t>
                      </a:r>
                      <a:r>
                        <a:rPr sz="18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4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19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91884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add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$t1,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$t1,</a:t>
                      </a:r>
                      <a:r>
                        <a:rPr sz="1800" spc="-6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$s6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80004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91884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Lucida Console"/>
                          <a:cs typeface="Lucida Console"/>
                        </a:rPr>
                        <a:t>lw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$t0,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0($t1)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80008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91884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bne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$s5,</a:t>
                      </a:r>
                      <a:r>
                        <a:rPr sz="1800" spc="-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Exit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80012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21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91884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addi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$s3,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$s3,</a:t>
                      </a:r>
                      <a:r>
                        <a:rPr sz="1800" spc="-6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1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80016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marL="91884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j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Loop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80020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600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20000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275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Lucida Console"/>
                          <a:cs typeface="Lucida Console"/>
                        </a:rPr>
                        <a:t>Exit:</a:t>
                      </a:r>
                      <a:r>
                        <a:rPr sz="1800" spc="-5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…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80024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830951" y="2701925"/>
            <a:ext cx="0" cy="2543175"/>
          </a:xfrm>
          <a:custGeom>
            <a:avLst/>
            <a:gdLst/>
            <a:ahLst/>
            <a:cxnLst/>
            <a:rect l="l" t="t" r="r" b="b"/>
            <a:pathLst>
              <a:path h="2543175">
                <a:moveTo>
                  <a:pt x="0" y="0"/>
                </a:moveTo>
                <a:lnTo>
                  <a:pt x="0" y="254317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2075" y="2701925"/>
            <a:ext cx="0" cy="2122805"/>
          </a:xfrm>
          <a:custGeom>
            <a:avLst/>
            <a:gdLst/>
            <a:ahLst/>
            <a:cxnLst/>
            <a:rect l="l" t="t" r="r" b="b"/>
            <a:pathLst>
              <a:path h="2122804">
                <a:moveTo>
                  <a:pt x="0" y="0"/>
                </a:moveTo>
                <a:lnTo>
                  <a:pt x="0" y="21225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3326" y="2701925"/>
            <a:ext cx="0" cy="2122805"/>
          </a:xfrm>
          <a:custGeom>
            <a:avLst/>
            <a:gdLst/>
            <a:ahLst/>
            <a:cxnLst/>
            <a:rect l="l" t="t" r="r" b="b"/>
            <a:pathLst>
              <a:path h="2122804">
                <a:moveTo>
                  <a:pt x="0" y="0"/>
                </a:moveTo>
                <a:lnTo>
                  <a:pt x="0" y="21225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3800" y="2997199"/>
            <a:ext cx="2886710" cy="2310765"/>
          </a:xfrm>
          <a:custGeom>
            <a:avLst/>
            <a:gdLst/>
            <a:ahLst/>
            <a:cxnLst/>
            <a:rect l="l" t="t" r="r" b="b"/>
            <a:pathLst>
              <a:path w="2886709" h="2310765">
                <a:moveTo>
                  <a:pt x="90932" y="30353"/>
                </a:moveTo>
                <a:lnTo>
                  <a:pt x="0" y="0"/>
                </a:lnTo>
                <a:lnTo>
                  <a:pt x="30353" y="90932"/>
                </a:lnTo>
                <a:lnTo>
                  <a:pt x="50546" y="70739"/>
                </a:lnTo>
                <a:lnTo>
                  <a:pt x="66294" y="86487"/>
                </a:lnTo>
                <a:lnTo>
                  <a:pt x="86487" y="66294"/>
                </a:lnTo>
                <a:lnTo>
                  <a:pt x="70739" y="50546"/>
                </a:lnTo>
                <a:lnTo>
                  <a:pt x="75184" y="46101"/>
                </a:lnTo>
                <a:lnTo>
                  <a:pt x="90932" y="30353"/>
                </a:lnTo>
                <a:close/>
              </a:path>
              <a:path w="2886709" h="2310765">
                <a:moveTo>
                  <a:pt x="126873" y="106680"/>
                </a:moveTo>
                <a:lnTo>
                  <a:pt x="106680" y="86487"/>
                </a:lnTo>
                <a:lnTo>
                  <a:pt x="86487" y="106680"/>
                </a:lnTo>
                <a:lnTo>
                  <a:pt x="106680" y="126873"/>
                </a:lnTo>
                <a:lnTo>
                  <a:pt x="126873" y="106680"/>
                </a:lnTo>
                <a:close/>
              </a:path>
              <a:path w="2886709" h="2310765">
                <a:moveTo>
                  <a:pt x="167259" y="147066"/>
                </a:moveTo>
                <a:lnTo>
                  <a:pt x="147066" y="126873"/>
                </a:lnTo>
                <a:lnTo>
                  <a:pt x="126873" y="147066"/>
                </a:lnTo>
                <a:lnTo>
                  <a:pt x="147066" y="167259"/>
                </a:lnTo>
                <a:lnTo>
                  <a:pt x="167259" y="147066"/>
                </a:lnTo>
                <a:close/>
              </a:path>
              <a:path w="2886709" h="2310765">
                <a:moveTo>
                  <a:pt x="168656" y="2310638"/>
                </a:moveTo>
                <a:lnTo>
                  <a:pt x="136144" y="2231263"/>
                </a:lnTo>
                <a:lnTo>
                  <a:pt x="73025" y="2303399"/>
                </a:lnTo>
                <a:lnTo>
                  <a:pt x="168656" y="2310638"/>
                </a:lnTo>
                <a:close/>
              </a:path>
              <a:path w="2886709" h="2310765">
                <a:moveTo>
                  <a:pt x="189738" y="2271014"/>
                </a:moveTo>
                <a:lnTo>
                  <a:pt x="178943" y="2244598"/>
                </a:lnTo>
                <a:lnTo>
                  <a:pt x="152527" y="2255393"/>
                </a:lnTo>
                <a:lnTo>
                  <a:pt x="163322" y="2281936"/>
                </a:lnTo>
                <a:lnTo>
                  <a:pt x="189738" y="2271014"/>
                </a:lnTo>
                <a:close/>
              </a:path>
              <a:path w="2886709" h="2310765">
                <a:moveTo>
                  <a:pt x="207772" y="187579"/>
                </a:moveTo>
                <a:lnTo>
                  <a:pt x="187579" y="167259"/>
                </a:lnTo>
                <a:lnTo>
                  <a:pt x="167259" y="187579"/>
                </a:lnTo>
                <a:lnTo>
                  <a:pt x="187579" y="207772"/>
                </a:lnTo>
                <a:lnTo>
                  <a:pt x="207772" y="187579"/>
                </a:lnTo>
                <a:close/>
              </a:path>
              <a:path w="2886709" h="2310765">
                <a:moveTo>
                  <a:pt x="242697" y="2249424"/>
                </a:moveTo>
                <a:lnTo>
                  <a:pt x="231775" y="2222881"/>
                </a:lnTo>
                <a:lnTo>
                  <a:pt x="205359" y="2233803"/>
                </a:lnTo>
                <a:lnTo>
                  <a:pt x="216281" y="2260219"/>
                </a:lnTo>
                <a:lnTo>
                  <a:pt x="242697" y="2249424"/>
                </a:lnTo>
                <a:close/>
              </a:path>
              <a:path w="2886709" h="2310765">
                <a:moveTo>
                  <a:pt x="248158" y="227965"/>
                </a:moveTo>
                <a:lnTo>
                  <a:pt x="227965" y="207772"/>
                </a:lnTo>
                <a:lnTo>
                  <a:pt x="207772" y="227965"/>
                </a:lnTo>
                <a:lnTo>
                  <a:pt x="227965" y="248158"/>
                </a:lnTo>
                <a:lnTo>
                  <a:pt x="248158" y="227965"/>
                </a:lnTo>
                <a:close/>
              </a:path>
              <a:path w="2886709" h="2310765">
                <a:moveTo>
                  <a:pt x="288544" y="268351"/>
                </a:moveTo>
                <a:lnTo>
                  <a:pt x="268351" y="248158"/>
                </a:lnTo>
                <a:lnTo>
                  <a:pt x="248158" y="268351"/>
                </a:lnTo>
                <a:lnTo>
                  <a:pt x="268351" y="288544"/>
                </a:lnTo>
                <a:lnTo>
                  <a:pt x="288544" y="268351"/>
                </a:lnTo>
                <a:close/>
              </a:path>
              <a:path w="2886709" h="2310765">
                <a:moveTo>
                  <a:pt x="295529" y="2227707"/>
                </a:moveTo>
                <a:lnTo>
                  <a:pt x="284734" y="2201303"/>
                </a:lnTo>
                <a:lnTo>
                  <a:pt x="258318" y="2212086"/>
                </a:lnTo>
                <a:lnTo>
                  <a:pt x="269113" y="2238502"/>
                </a:lnTo>
                <a:lnTo>
                  <a:pt x="295529" y="2227707"/>
                </a:lnTo>
                <a:close/>
              </a:path>
              <a:path w="2886709" h="2310765">
                <a:moveTo>
                  <a:pt x="328930" y="308737"/>
                </a:moveTo>
                <a:lnTo>
                  <a:pt x="308737" y="288544"/>
                </a:lnTo>
                <a:lnTo>
                  <a:pt x="288544" y="308737"/>
                </a:lnTo>
                <a:lnTo>
                  <a:pt x="308737" y="328930"/>
                </a:lnTo>
                <a:lnTo>
                  <a:pt x="328930" y="308737"/>
                </a:lnTo>
                <a:close/>
              </a:path>
              <a:path w="2886709" h="2310765">
                <a:moveTo>
                  <a:pt x="348488" y="2205990"/>
                </a:moveTo>
                <a:lnTo>
                  <a:pt x="337566" y="2179574"/>
                </a:lnTo>
                <a:lnTo>
                  <a:pt x="311150" y="2190369"/>
                </a:lnTo>
                <a:lnTo>
                  <a:pt x="321945" y="2216912"/>
                </a:lnTo>
                <a:lnTo>
                  <a:pt x="348488" y="2205990"/>
                </a:lnTo>
                <a:close/>
              </a:path>
              <a:path w="2886709" h="2310765">
                <a:moveTo>
                  <a:pt x="369316" y="349123"/>
                </a:moveTo>
                <a:lnTo>
                  <a:pt x="349123" y="328930"/>
                </a:lnTo>
                <a:lnTo>
                  <a:pt x="328930" y="349123"/>
                </a:lnTo>
                <a:lnTo>
                  <a:pt x="349123" y="369316"/>
                </a:lnTo>
                <a:lnTo>
                  <a:pt x="369316" y="349123"/>
                </a:lnTo>
                <a:close/>
              </a:path>
              <a:path w="2886709" h="2310765">
                <a:moveTo>
                  <a:pt x="401320" y="2184400"/>
                </a:moveTo>
                <a:lnTo>
                  <a:pt x="390525" y="2157857"/>
                </a:lnTo>
                <a:lnTo>
                  <a:pt x="363982" y="2168779"/>
                </a:lnTo>
                <a:lnTo>
                  <a:pt x="374904" y="2195195"/>
                </a:lnTo>
                <a:lnTo>
                  <a:pt x="401320" y="2184400"/>
                </a:lnTo>
                <a:close/>
              </a:path>
              <a:path w="2886709" h="2310765">
                <a:moveTo>
                  <a:pt x="409829" y="389636"/>
                </a:moveTo>
                <a:lnTo>
                  <a:pt x="389636" y="369316"/>
                </a:lnTo>
                <a:lnTo>
                  <a:pt x="369316" y="389636"/>
                </a:lnTo>
                <a:lnTo>
                  <a:pt x="389636" y="409829"/>
                </a:lnTo>
                <a:lnTo>
                  <a:pt x="409829" y="389636"/>
                </a:lnTo>
                <a:close/>
              </a:path>
              <a:path w="2886709" h="2310765">
                <a:moveTo>
                  <a:pt x="450215" y="430022"/>
                </a:moveTo>
                <a:lnTo>
                  <a:pt x="430022" y="409829"/>
                </a:lnTo>
                <a:lnTo>
                  <a:pt x="409829" y="430022"/>
                </a:lnTo>
                <a:lnTo>
                  <a:pt x="430022" y="450215"/>
                </a:lnTo>
                <a:lnTo>
                  <a:pt x="450215" y="430022"/>
                </a:lnTo>
                <a:close/>
              </a:path>
              <a:path w="2886709" h="2310765">
                <a:moveTo>
                  <a:pt x="454152" y="2162683"/>
                </a:moveTo>
                <a:lnTo>
                  <a:pt x="443357" y="2136267"/>
                </a:lnTo>
                <a:lnTo>
                  <a:pt x="416941" y="2147062"/>
                </a:lnTo>
                <a:lnTo>
                  <a:pt x="427736" y="2173478"/>
                </a:lnTo>
                <a:lnTo>
                  <a:pt x="454152" y="2162683"/>
                </a:lnTo>
                <a:close/>
              </a:path>
              <a:path w="2886709" h="2310765">
                <a:moveTo>
                  <a:pt x="490601" y="470408"/>
                </a:moveTo>
                <a:lnTo>
                  <a:pt x="470408" y="450215"/>
                </a:lnTo>
                <a:lnTo>
                  <a:pt x="450215" y="470408"/>
                </a:lnTo>
                <a:lnTo>
                  <a:pt x="470408" y="490601"/>
                </a:lnTo>
                <a:lnTo>
                  <a:pt x="490601" y="470408"/>
                </a:lnTo>
                <a:close/>
              </a:path>
              <a:path w="2886709" h="2310765">
                <a:moveTo>
                  <a:pt x="507111" y="2140966"/>
                </a:moveTo>
                <a:lnTo>
                  <a:pt x="496189" y="2114550"/>
                </a:lnTo>
                <a:lnTo>
                  <a:pt x="469773" y="2125345"/>
                </a:lnTo>
                <a:lnTo>
                  <a:pt x="480695" y="2151888"/>
                </a:lnTo>
                <a:lnTo>
                  <a:pt x="507111" y="2140966"/>
                </a:lnTo>
                <a:close/>
              </a:path>
              <a:path w="2886709" h="2310765">
                <a:moveTo>
                  <a:pt x="530987" y="510794"/>
                </a:moveTo>
                <a:lnTo>
                  <a:pt x="510794" y="490601"/>
                </a:lnTo>
                <a:lnTo>
                  <a:pt x="490601" y="510794"/>
                </a:lnTo>
                <a:lnTo>
                  <a:pt x="510794" y="530987"/>
                </a:lnTo>
                <a:lnTo>
                  <a:pt x="530987" y="510794"/>
                </a:lnTo>
                <a:close/>
              </a:path>
              <a:path w="2886709" h="2310765">
                <a:moveTo>
                  <a:pt x="559943" y="2119376"/>
                </a:moveTo>
                <a:lnTo>
                  <a:pt x="549148" y="2092960"/>
                </a:lnTo>
                <a:lnTo>
                  <a:pt x="522732" y="2103755"/>
                </a:lnTo>
                <a:lnTo>
                  <a:pt x="533527" y="2130171"/>
                </a:lnTo>
                <a:lnTo>
                  <a:pt x="559943" y="2119376"/>
                </a:lnTo>
                <a:close/>
              </a:path>
              <a:path w="2886709" h="2310765">
                <a:moveTo>
                  <a:pt x="571373" y="551180"/>
                </a:moveTo>
                <a:lnTo>
                  <a:pt x="551180" y="530987"/>
                </a:lnTo>
                <a:lnTo>
                  <a:pt x="530987" y="551180"/>
                </a:lnTo>
                <a:lnTo>
                  <a:pt x="551180" y="571373"/>
                </a:lnTo>
                <a:lnTo>
                  <a:pt x="571373" y="551180"/>
                </a:lnTo>
                <a:close/>
              </a:path>
              <a:path w="2886709" h="2310765">
                <a:moveTo>
                  <a:pt x="611886" y="591693"/>
                </a:moveTo>
                <a:lnTo>
                  <a:pt x="591693" y="571373"/>
                </a:lnTo>
                <a:lnTo>
                  <a:pt x="571373" y="591693"/>
                </a:lnTo>
                <a:lnTo>
                  <a:pt x="591693" y="611886"/>
                </a:lnTo>
                <a:lnTo>
                  <a:pt x="611886" y="591693"/>
                </a:lnTo>
                <a:close/>
              </a:path>
              <a:path w="2886709" h="2310765">
                <a:moveTo>
                  <a:pt x="612902" y="2097659"/>
                </a:moveTo>
                <a:lnTo>
                  <a:pt x="601980" y="2071243"/>
                </a:lnTo>
                <a:lnTo>
                  <a:pt x="575564" y="2082038"/>
                </a:lnTo>
                <a:lnTo>
                  <a:pt x="586359" y="2108454"/>
                </a:lnTo>
                <a:lnTo>
                  <a:pt x="612902" y="2097659"/>
                </a:lnTo>
                <a:close/>
              </a:path>
              <a:path w="2886709" h="2310765">
                <a:moveTo>
                  <a:pt x="652272" y="632079"/>
                </a:moveTo>
                <a:lnTo>
                  <a:pt x="632079" y="611886"/>
                </a:lnTo>
                <a:lnTo>
                  <a:pt x="611886" y="632079"/>
                </a:lnTo>
                <a:lnTo>
                  <a:pt x="632079" y="652272"/>
                </a:lnTo>
                <a:lnTo>
                  <a:pt x="652272" y="632079"/>
                </a:lnTo>
                <a:close/>
              </a:path>
              <a:path w="2886709" h="2310765">
                <a:moveTo>
                  <a:pt x="665734" y="2075942"/>
                </a:moveTo>
                <a:lnTo>
                  <a:pt x="654939" y="2049526"/>
                </a:lnTo>
                <a:lnTo>
                  <a:pt x="628396" y="2060448"/>
                </a:lnTo>
                <a:lnTo>
                  <a:pt x="639318" y="2086864"/>
                </a:lnTo>
                <a:lnTo>
                  <a:pt x="665734" y="2075942"/>
                </a:lnTo>
                <a:close/>
              </a:path>
              <a:path w="2886709" h="2310765">
                <a:moveTo>
                  <a:pt x="692658" y="672465"/>
                </a:moveTo>
                <a:lnTo>
                  <a:pt x="672465" y="652272"/>
                </a:lnTo>
                <a:lnTo>
                  <a:pt x="652272" y="672465"/>
                </a:lnTo>
                <a:lnTo>
                  <a:pt x="672465" y="692658"/>
                </a:lnTo>
                <a:lnTo>
                  <a:pt x="692658" y="672465"/>
                </a:lnTo>
                <a:close/>
              </a:path>
              <a:path w="2886709" h="2310765">
                <a:moveTo>
                  <a:pt x="718566" y="2054352"/>
                </a:moveTo>
                <a:lnTo>
                  <a:pt x="707771" y="2027936"/>
                </a:lnTo>
                <a:lnTo>
                  <a:pt x="681355" y="2038731"/>
                </a:lnTo>
                <a:lnTo>
                  <a:pt x="692150" y="2065147"/>
                </a:lnTo>
                <a:lnTo>
                  <a:pt x="718566" y="2054352"/>
                </a:lnTo>
                <a:close/>
              </a:path>
              <a:path w="2886709" h="2310765">
                <a:moveTo>
                  <a:pt x="733044" y="712851"/>
                </a:moveTo>
                <a:lnTo>
                  <a:pt x="712851" y="692658"/>
                </a:lnTo>
                <a:lnTo>
                  <a:pt x="692658" y="712851"/>
                </a:lnTo>
                <a:lnTo>
                  <a:pt x="712851" y="733044"/>
                </a:lnTo>
                <a:lnTo>
                  <a:pt x="733044" y="712851"/>
                </a:lnTo>
                <a:close/>
              </a:path>
              <a:path w="2886709" h="2310765">
                <a:moveTo>
                  <a:pt x="771525" y="2032635"/>
                </a:moveTo>
                <a:lnTo>
                  <a:pt x="760603" y="2006219"/>
                </a:lnTo>
                <a:lnTo>
                  <a:pt x="734187" y="2017014"/>
                </a:lnTo>
                <a:lnTo>
                  <a:pt x="745109" y="2043430"/>
                </a:lnTo>
                <a:lnTo>
                  <a:pt x="771525" y="2032635"/>
                </a:lnTo>
                <a:close/>
              </a:path>
              <a:path w="2886709" h="2310765">
                <a:moveTo>
                  <a:pt x="773430" y="753237"/>
                </a:moveTo>
                <a:lnTo>
                  <a:pt x="753237" y="733044"/>
                </a:lnTo>
                <a:lnTo>
                  <a:pt x="733044" y="753237"/>
                </a:lnTo>
                <a:lnTo>
                  <a:pt x="753237" y="773430"/>
                </a:lnTo>
                <a:lnTo>
                  <a:pt x="773430" y="753237"/>
                </a:lnTo>
                <a:close/>
              </a:path>
              <a:path w="2886709" h="2310765">
                <a:moveTo>
                  <a:pt x="813943" y="793750"/>
                </a:moveTo>
                <a:lnTo>
                  <a:pt x="793750" y="773430"/>
                </a:lnTo>
                <a:lnTo>
                  <a:pt x="773430" y="793750"/>
                </a:lnTo>
                <a:lnTo>
                  <a:pt x="793750" y="813943"/>
                </a:lnTo>
                <a:lnTo>
                  <a:pt x="813943" y="793750"/>
                </a:lnTo>
                <a:close/>
              </a:path>
              <a:path w="2886709" h="2310765">
                <a:moveTo>
                  <a:pt x="824357" y="2010918"/>
                </a:moveTo>
                <a:lnTo>
                  <a:pt x="813562" y="1984502"/>
                </a:lnTo>
                <a:lnTo>
                  <a:pt x="787146" y="1995424"/>
                </a:lnTo>
                <a:lnTo>
                  <a:pt x="797941" y="2021840"/>
                </a:lnTo>
                <a:lnTo>
                  <a:pt x="824357" y="2010918"/>
                </a:lnTo>
                <a:close/>
              </a:path>
              <a:path w="2886709" h="2310765">
                <a:moveTo>
                  <a:pt x="854329" y="834136"/>
                </a:moveTo>
                <a:lnTo>
                  <a:pt x="834136" y="813943"/>
                </a:lnTo>
                <a:lnTo>
                  <a:pt x="813943" y="834136"/>
                </a:lnTo>
                <a:lnTo>
                  <a:pt x="834136" y="854329"/>
                </a:lnTo>
                <a:lnTo>
                  <a:pt x="854329" y="834136"/>
                </a:lnTo>
                <a:close/>
              </a:path>
              <a:path w="2886709" h="2310765">
                <a:moveTo>
                  <a:pt x="877189" y="1989328"/>
                </a:moveTo>
                <a:lnTo>
                  <a:pt x="866394" y="1962912"/>
                </a:lnTo>
                <a:lnTo>
                  <a:pt x="839978" y="1973707"/>
                </a:lnTo>
                <a:lnTo>
                  <a:pt x="850773" y="2000123"/>
                </a:lnTo>
                <a:lnTo>
                  <a:pt x="877189" y="1989328"/>
                </a:lnTo>
                <a:close/>
              </a:path>
              <a:path w="2886709" h="2310765">
                <a:moveTo>
                  <a:pt x="894715" y="874522"/>
                </a:moveTo>
                <a:lnTo>
                  <a:pt x="874522" y="854329"/>
                </a:lnTo>
                <a:lnTo>
                  <a:pt x="854329" y="874522"/>
                </a:lnTo>
                <a:lnTo>
                  <a:pt x="874522" y="894715"/>
                </a:lnTo>
                <a:lnTo>
                  <a:pt x="894715" y="874522"/>
                </a:lnTo>
                <a:close/>
              </a:path>
              <a:path w="2886709" h="2310765">
                <a:moveTo>
                  <a:pt x="930148" y="1967611"/>
                </a:moveTo>
                <a:lnTo>
                  <a:pt x="919353" y="1941195"/>
                </a:lnTo>
                <a:lnTo>
                  <a:pt x="892810" y="1951990"/>
                </a:lnTo>
                <a:lnTo>
                  <a:pt x="903732" y="1978406"/>
                </a:lnTo>
                <a:lnTo>
                  <a:pt x="930148" y="1967611"/>
                </a:lnTo>
                <a:close/>
              </a:path>
              <a:path w="2886709" h="2310765">
                <a:moveTo>
                  <a:pt x="935101" y="914908"/>
                </a:moveTo>
                <a:lnTo>
                  <a:pt x="914908" y="894715"/>
                </a:lnTo>
                <a:lnTo>
                  <a:pt x="894715" y="914908"/>
                </a:lnTo>
                <a:lnTo>
                  <a:pt x="914908" y="935101"/>
                </a:lnTo>
                <a:lnTo>
                  <a:pt x="935101" y="914908"/>
                </a:lnTo>
                <a:close/>
              </a:path>
              <a:path w="2886709" h="2310765">
                <a:moveTo>
                  <a:pt x="975487" y="955294"/>
                </a:moveTo>
                <a:lnTo>
                  <a:pt x="955294" y="935101"/>
                </a:lnTo>
                <a:lnTo>
                  <a:pt x="935101" y="955294"/>
                </a:lnTo>
                <a:lnTo>
                  <a:pt x="955294" y="975487"/>
                </a:lnTo>
                <a:lnTo>
                  <a:pt x="975487" y="955294"/>
                </a:lnTo>
                <a:close/>
              </a:path>
              <a:path w="2886709" h="2310765">
                <a:moveTo>
                  <a:pt x="982980" y="1945894"/>
                </a:moveTo>
                <a:lnTo>
                  <a:pt x="972185" y="1919478"/>
                </a:lnTo>
                <a:lnTo>
                  <a:pt x="945769" y="1930400"/>
                </a:lnTo>
                <a:lnTo>
                  <a:pt x="956564" y="1956816"/>
                </a:lnTo>
                <a:lnTo>
                  <a:pt x="982980" y="1945894"/>
                </a:lnTo>
                <a:close/>
              </a:path>
              <a:path w="2886709" h="2310765">
                <a:moveTo>
                  <a:pt x="1016000" y="995807"/>
                </a:moveTo>
                <a:lnTo>
                  <a:pt x="995680" y="975487"/>
                </a:lnTo>
                <a:lnTo>
                  <a:pt x="975487" y="995807"/>
                </a:lnTo>
                <a:lnTo>
                  <a:pt x="995680" y="1016000"/>
                </a:lnTo>
                <a:lnTo>
                  <a:pt x="1016000" y="995807"/>
                </a:lnTo>
                <a:close/>
              </a:path>
              <a:path w="2886709" h="2310765">
                <a:moveTo>
                  <a:pt x="1035939" y="1924304"/>
                </a:moveTo>
                <a:lnTo>
                  <a:pt x="1025017" y="1897888"/>
                </a:lnTo>
                <a:lnTo>
                  <a:pt x="998601" y="1908683"/>
                </a:lnTo>
                <a:lnTo>
                  <a:pt x="1009396" y="1935099"/>
                </a:lnTo>
                <a:lnTo>
                  <a:pt x="1035939" y="1924304"/>
                </a:lnTo>
                <a:close/>
              </a:path>
              <a:path w="2886709" h="2310765">
                <a:moveTo>
                  <a:pt x="1056386" y="1036193"/>
                </a:moveTo>
                <a:lnTo>
                  <a:pt x="1036193" y="1016000"/>
                </a:lnTo>
                <a:lnTo>
                  <a:pt x="1016000" y="1036193"/>
                </a:lnTo>
                <a:lnTo>
                  <a:pt x="1036193" y="1056386"/>
                </a:lnTo>
                <a:lnTo>
                  <a:pt x="1056386" y="1036193"/>
                </a:lnTo>
                <a:close/>
              </a:path>
              <a:path w="2886709" h="2310765">
                <a:moveTo>
                  <a:pt x="1088771" y="1902587"/>
                </a:moveTo>
                <a:lnTo>
                  <a:pt x="1077976" y="1876171"/>
                </a:lnTo>
                <a:lnTo>
                  <a:pt x="1051560" y="1886966"/>
                </a:lnTo>
                <a:lnTo>
                  <a:pt x="1062355" y="1913509"/>
                </a:lnTo>
                <a:lnTo>
                  <a:pt x="1088771" y="1902587"/>
                </a:lnTo>
                <a:close/>
              </a:path>
              <a:path w="2886709" h="2310765">
                <a:moveTo>
                  <a:pt x="1096772" y="1076579"/>
                </a:moveTo>
                <a:lnTo>
                  <a:pt x="1076579" y="1056386"/>
                </a:lnTo>
                <a:lnTo>
                  <a:pt x="1056386" y="1076579"/>
                </a:lnTo>
                <a:lnTo>
                  <a:pt x="1076579" y="1096772"/>
                </a:lnTo>
                <a:lnTo>
                  <a:pt x="1096772" y="1076579"/>
                </a:lnTo>
                <a:close/>
              </a:path>
              <a:path w="2886709" h="2310765">
                <a:moveTo>
                  <a:pt x="1137158" y="1116965"/>
                </a:moveTo>
                <a:lnTo>
                  <a:pt x="1116965" y="1096772"/>
                </a:lnTo>
                <a:lnTo>
                  <a:pt x="1096772" y="1116965"/>
                </a:lnTo>
                <a:lnTo>
                  <a:pt x="1116965" y="1137158"/>
                </a:lnTo>
                <a:lnTo>
                  <a:pt x="1137158" y="1116965"/>
                </a:lnTo>
                <a:close/>
              </a:path>
              <a:path w="2886709" h="2310765">
                <a:moveTo>
                  <a:pt x="1141603" y="1880997"/>
                </a:moveTo>
                <a:lnTo>
                  <a:pt x="1130808" y="1854454"/>
                </a:lnTo>
                <a:lnTo>
                  <a:pt x="1104392" y="1865376"/>
                </a:lnTo>
                <a:lnTo>
                  <a:pt x="1115187" y="1891792"/>
                </a:lnTo>
                <a:lnTo>
                  <a:pt x="1141603" y="1880997"/>
                </a:lnTo>
                <a:close/>
              </a:path>
              <a:path w="2886709" h="2310765">
                <a:moveTo>
                  <a:pt x="1177544" y="1157351"/>
                </a:moveTo>
                <a:lnTo>
                  <a:pt x="1157351" y="1137158"/>
                </a:lnTo>
                <a:lnTo>
                  <a:pt x="1137158" y="1157351"/>
                </a:lnTo>
                <a:lnTo>
                  <a:pt x="1157351" y="1177544"/>
                </a:lnTo>
                <a:lnTo>
                  <a:pt x="1177544" y="1157351"/>
                </a:lnTo>
                <a:close/>
              </a:path>
              <a:path w="2886709" h="2310765">
                <a:moveTo>
                  <a:pt x="1194562" y="1859280"/>
                </a:moveTo>
                <a:lnTo>
                  <a:pt x="1183640" y="1832864"/>
                </a:lnTo>
                <a:lnTo>
                  <a:pt x="1157224" y="1843659"/>
                </a:lnTo>
                <a:lnTo>
                  <a:pt x="1168146" y="1870075"/>
                </a:lnTo>
                <a:lnTo>
                  <a:pt x="1194562" y="1859280"/>
                </a:lnTo>
                <a:close/>
              </a:path>
              <a:path w="2886709" h="2310765">
                <a:moveTo>
                  <a:pt x="1218057" y="1197737"/>
                </a:moveTo>
                <a:lnTo>
                  <a:pt x="1197737" y="1177544"/>
                </a:lnTo>
                <a:lnTo>
                  <a:pt x="1177544" y="1197737"/>
                </a:lnTo>
                <a:lnTo>
                  <a:pt x="1197737" y="1218057"/>
                </a:lnTo>
                <a:lnTo>
                  <a:pt x="1218057" y="1197737"/>
                </a:lnTo>
                <a:close/>
              </a:path>
              <a:path w="2886709" h="2310765">
                <a:moveTo>
                  <a:pt x="1247394" y="1837563"/>
                </a:moveTo>
                <a:lnTo>
                  <a:pt x="1236599" y="1811147"/>
                </a:lnTo>
                <a:lnTo>
                  <a:pt x="1210183" y="1821942"/>
                </a:lnTo>
                <a:lnTo>
                  <a:pt x="1220978" y="1848485"/>
                </a:lnTo>
                <a:lnTo>
                  <a:pt x="1247394" y="1837563"/>
                </a:lnTo>
                <a:close/>
              </a:path>
              <a:path w="2886709" h="2310765">
                <a:moveTo>
                  <a:pt x="1258443" y="1238250"/>
                </a:moveTo>
                <a:lnTo>
                  <a:pt x="1238250" y="1218057"/>
                </a:lnTo>
                <a:lnTo>
                  <a:pt x="1218057" y="1238250"/>
                </a:lnTo>
                <a:lnTo>
                  <a:pt x="1238250" y="1258443"/>
                </a:lnTo>
                <a:lnTo>
                  <a:pt x="1258443" y="1238250"/>
                </a:lnTo>
                <a:close/>
              </a:path>
              <a:path w="2886709" h="2310765">
                <a:moveTo>
                  <a:pt x="1298829" y="1278636"/>
                </a:moveTo>
                <a:lnTo>
                  <a:pt x="1278636" y="1258443"/>
                </a:lnTo>
                <a:lnTo>
                  <a:pt x="1258443" y="1278636"/>
                </a:lnTo>
                <a:lnTo>
                  <a:pt x="1278636" y="1298829"/>
                </a:lnTo>
                <a:lnTo>
                  <a:pt x="1298829" y="1278636"/>
                </a:lnTo>
                <a:close/>
              </a:path>
              <a:path w="2886709" h="2310765">
                <a:moveTo>
                  <a:pt x="1300353" y="1815973"/>
                </a:moveTo>
                <a:lnTo>
                  <a:pt x="1289431" y="1789430"/>
                </a:lnTo>
                <a:lnTo>
                  <a:pt x="1263015" y="1800352"/>
                </a:lnTo>
                <a:lnTo>
                  <a:pt x="1273810" y="1826768"/>
                </a:lnTo>
                <a:lnTo>
                  <a:pt x="1300353" y="1815973"/>
                </a:lnTo>
                <a:close/>
              </a:path>
              <a:path w="2886709" h="2310765">
                <a:moveTo>
                  <a:pt x="1339215" y="1319022"/>
                </a:moveTo>
                <a:lnTo>
                  <a:pt x="1319022" y="1298829"/>
                </a:lnTo>
                <a:lnTo>
                  <a:pt x="1298829" y="1319022"/>
                </a:lnTo>
                <a:lnTo>
                  <a:pt x="1319022" y="1339215"/>
                </a:lnTo>
                <a:lnTo>
                  <a:pt x="1339215" y="1319022"/>
                </a:lnTo>
                <a:close/>
              </a:path>
              <a:path w="2886709" h="2310765">
                <a:moveTo>
                  <a:pt x="1353185" y="1794256"/>
                </a:moveTo>
                <a:lnTo>
                  <a:pt x="1342390" y="1767840"/>
                </a:lnTo>
                <a:lnTo>
                  <a:pt x="1315847" y="1778635"/>
                </a:lnTo>
                <a:lnTo>
                  <a:pt x="1326769" y="1805051"/>
                </a:lnTo>
                <a:lnTo>
                  <a:pt x="1353185" y="1794256"/>
                </a:lnTo>
                <a:close/>
              </a:path>
              <a:path w="2886709" h="2310765">
                <a:moveTo>
                  <a:pt x="1379601" y="1359408"/>
                </a:moveTo>
                <a:lnTo>
                  <a:pt x="1359408" y="1339215"/>
                </a:lnTo>
                <a:lnTo>
                  <a:pt x="1339215" y="1359408"/>
                </a:lnTo>
                <a:lnTo>
                  <a:pt x="1359408" y="1379601"/>
                </a:lnTo>
                <a:lnTo>
                  <a:pt x="1379601" y="1359408"/>
                </a:lnTo>
                <a:close/>
              </a:path>
              <a:path w="2886709" h="2310765">
                <a:moveTo>
                  <a:pt x="1406017" y="1772539"/>
                </a:moveTo>
                <a:lnTo>
                  <a:pt x="1395222" y="1746123"/>
                </a:lnTo>
                <a:lnTo>
                  <a:pt x="1368806" y="1756918"/>
                </a:lnTo>
                <a:lnTo>
                  <a:pt x="1379601" y="1783461"/>
                </a:lnTo>
                <a:lnTo>
                  <a:pt x="1406017" y="1772539"/>
                </a:lnTo>
                <a:close/>
              </a:path>
              <a:path w="2886709" h="2310765">
                <a:moveTo>
                  <a:pt x="1420114" y="1399794"/>
                </a:moveTo>
                <a:lnTo>
                  <a:pt x="1399794" y="1379601"/>
                </a:lnTo>
                <a:lnTo>
                  <a:pt x="1379601" y="1399794"/>
                </a:lnTo>
                <a:lnTo>
                  <a:pt x="1399794" y="1420114"/>
                </a:lnTo>
                <a:lnTo>
                  <a:pt x="1420114" y="1399794"/>
                </a:lnTo>
                <a:close/>
              </a:path>
              <a:path w="2886709" h="2310765">
                <a:moveTo>
                  <a:pt x="1458976" y="1750949"/>
                </a:moveTo>
                <a:lnTo>
                  <a:pt x="1448054" y="1724406"/>
                </a:lnTo>
                <a:lnTo>
                  <a:pt x="1421638" y="1735328"/>
                </a:lnTo>
                <a:lnTo>
                  <a:pt x="1432560" y="1761744"/>
                </a:lnTo>
                <a:lnTo>
                  <a:pt x="1458976" y="1750949"/>
                </a:lnTo>
                <a:close/>
              </a:path>
              <a:path w="2886709" h="2310765">
                <a:moveTo>
                  <a:pt x="1460500" y="1440307"/>
                </a:moveTo>
                <a:lnTo>
                  <a:pt x="1440307" y="1420114"/>
                </a:lnTo>
                <a:lnTo>
                  <a:pt x="1420114" y="1440307"/>
                </a:lnTo>
                <a:lnTo>
                  <a:pt x="1440307" y="1460500"/>
                </a:lnTo>
                <a:lnTo>
                  <a:pt x="1460500" y="1440307"/>
                </a:lnTo>
                <a:close/>
              </a:path>
              <a:path w="2886709" h="2310765">
                <a:moveTo>
                  <a:pt x="1500873" y="1480693"/>
                </a:moveTo>
                <a:lnTo>
                  <a:pt x="1480693" y="1460500"/>
                </a:lnTo>
                <a:lnTo>
                  <a:pt x="1460500" y="1480693"/>
                </a:lnTo>
                <a:lnTo>
                  <a:pt x="1480693" y="1500886"/>
                </a:lnTo>
                <a:lnTo>
                  <a:pt x="1500873" y="1480693"/>
                </a:lnTo>
                <a:close/>
              </a:path>
              <a:path w="2886709" h="2310765">
                <a:moveTo>
                  <a:pt x="1511795" y="1729232"/>
                </a:moveTo>
                <a:lnTo>
                  <a:pt x="1501013" y="1702816"/>
                </a:lnTo>
                <a:lnTo>
                  <a:pt x="1474597" y="1713611"/>
                </a:lnTo>
                <a:lnTo>
                  <a:pt x="1485392" y="1740027"/>
                </a:lnTo>
                <a:lnTo>
                  <a:pt x="1511795" y="1729232"/>
                </a:lnTo>
                <a:close/>
              </a:path>
              <a:path w="2886709" h="2310765">
                <a:moveTo>
                  <a:pt x="1541272" y="1521079"/>
                </a:moveTo>
                <a:lnTo>
                  <a:pt x="1521079" y="1500886"/>
                </a:lnTo>
                <a:lnTo>
                  <a:pt x="1500873" y="1521079"/>
                </a:lnTo>
                <a:lnTo>
                  <a:pt x="1521079" y="1541272"/>
                </a:lnTo>
                <a:lnTo>
                  <a:pt x="1541272" y="1521079"/>
                </a:lnTo>
                <a:close/>
              </a:path>
              <a:path w="2886709" h="2310765">
                <a:moveTo>
                  <a:pt x="1564767" y="1707515"/>
                </a:moveTo>
                <a:lnTo>
                  <a:pt x="1553845" y="1681099"/>
                </a:lnTo>
                <a:lnTo>
                  <a:pt x="1527429" y="1691894"/>
                </a:lnTo>
                <a:lnTo>
                  <a:pt x="1538224" y="1718437"/>
                </a:lnTo>
                <a:lnTo>
                  <a:pt x="1564767" y="1707515"/>
                </a:lnTo>
                <a:close/>
              </a:path>
              <a:path w="2886709" h="2310765">
                <a:moveTo>
                  <a:pt x="1581645" y="1561465"/>
                </a:moveTo>
                <a:lnTo>
                  <a:pt x="1561465" y="1541272"/>
                </a:lnTo>
                <a:lnTo>
                  <a:pt x="1541272" y="1561465"/>
                </a:lnTo>
                <a:lnTo>
                  <a:pt x="1561465" y="1581658"/>
                </a:lnTo>
                <a:lnTo>
                  <a:pt x="1581645" y="1561465"/>
                </a:lnTo>
                <a:close/>
              </a:path>
              <a:path w="2886709" h="2310765">
                <a:moveTo>
                  <a:pt x="1617599" y="1685925"/>
                </a:moveTo>
                <a:lnTo>
                  <a:pt x="1606804" y="1659382"/>
                </a:lnTo>
                <a:lnTo>
                  <a:pt x="1580248" y="1670304"/>
                </a:lnTo>
                <a:lnTo>
                  <a:pt x="1591170" y="1696720"/>
                </a:lnTo>
                <a:lnTo>
                  <a:pt x="1617599" y="1685925"/>
                </a:lnTo>
                <a:close/>
              </a:path>
              <a:path w="2886709" h="2310765">
                <a:moveTo>
                  <a:pt x="1622171" y="1601851"/>
                </a:moveTo>
                <a:lnTo>
                  <a:pt x="1601851" y="1581658"/>
                </a:lnTo>
                <a:lnTo>
                  <a:pt x="1581645" y="1601851"/>
                </a:lnTo>
                <a:lnTo>
                  <a:pt x="1601851" y="1622171"/>
                </a:lnTo>
                <a:lnTo>
                  <a:pt x="1622171" y="1601851"/>
                </a:lnTo>
                <a:close/>
              </a:path>
              <a:path w="2886709" h="2310765">
                <a:moveTo>
                  <a:pt x="1670431" y="1664208"/>
                </a:moveTo>
                <a:lnTo>
                  <a:pt x="1661807" y="1643113"/>
                </a:lnTo>
                <a:lnTo>
                  <a:pt x="1662557" y="1642364"/>
                </a:lnTo>
                <a:lnTo>
                  <a:pt x="1660766" y="1640586"/>
                </a:lnTo>
                <a:lnTo>
                  <a:pt x="1659636" y="1637792"/>
                </a:lnTo>
                <a:lnTo>
                  <a:pt x="1658454" y="1638274"/>
                </a:lnTo>
                <a:lnTo>
                  <a:pt x="1642364" y="1622171"/>
                </a:lnTo>
                <a:lnTo>
                  <a:pt x="1622171" y="1642364"/>
                </a:lnTo>
                <a:lnTo>
                  <a:pt x="1636547" y="1656753"/>
                </a:lnTo>
                <a:lnTo>
                  <a:pt x="1644015" y="1675003"/>
                </a:lnTo>
                <a:lnTo>
                  <a:pt x="1670431" y="1664208"/>
                </a:lnTo>
                <a:close/>
              </a:path>
              <a:path w="2886709" h="2310765">
                <a:moveTo>
                  <a:pt x="1702943" y="1682750"/>
                </a:moveTo>
                <a:lnTo>
                  <a:pt x="1682750" y="1662557"/>
                </a:lnTo>
                <a:lnTo>
                  <a:pt x="1662557" y="1682750"/>
                </a:lnTo>
                <a:lnTo>
                  <a:pt x="1682750" y="1702943"/>
                </a:lnTo>
                <a:lnTo>
                  <a:pt x="1702943" y="1682750"/>
                </a:lnTo>
                <a:close/>
              </a:path>
              <a:path w="2886709" h="2310765">
                <a:moveTo>
                  <a:pt x="1723390" y="1642491"/>
                </a:moveTo>
                <a:lnTo>
                  <a:pt x="1712468" y="1616075"/>
                </a:lnTo>
                <a:lnTo>
                  <a:pt x="1686052" y="1626997"/>
                </a:lnTo>
                <a:lnTo>
                  <a:pt x="1696847" y="1653413"/>
                </a:lnTo>
                <a:lnTo>
                  <a:pt x="1723390" y="1642491"/>
                </a:lnTo>
                <a:close/>
              </a:path>
              <a:path w="2886709" h="2310765">
                <a:moveTo>
                  <a:pt x="1743329" y="1723136"/>
                </a:moveTo>
                <a:lnTo>
                  <a:pt x="1723136" y="1702943"/>
                </a:lnTo>
                <a:lnTo>
                  <a:pt x="1702943" y="1723136"/>
                </a:lnTo>
                <a:lnTo>
                  <a:pt x="1723136" y="1743329"/>
                </a:lnTo>
                <a:lnTo>
                  <a:pt x="1743329" y="1723136"/>
                </a:lnTo>
                <a:close/>
              </a:path>
              <a:path w="2886709" h="2310765">
                <a:moveTo>
                  <a:pt x="1776222" y="1620901"/>
                </a:moveTo>
                <a:lnTo>
                  <a:pt x="1765427" y="1594485"/>
                </a:lnTo>
                <a:lnTo>
                  <a:pt x="1739011" y="1605280"/>
                </a:lnTo>
                <a:lnTo>
                  <a:pt x="1749806" y="1631696"/>
                </a:lnTo>
                <a:lnTo>
                  <a:pt x="1776222" y="1620901"/>
                </a:lnTo>
                <a:close/>
              </a:path>
              <a:path w="2886709" h="2310765">
                <a:moveTo>
                  <a:pt x="1783715" y="1763522"/>
                </a:moveTo>
                <a:lnTo>
                  <a:pt x="1763522" y="1743329"/>
                </a:lnTo>
                <a:lnTo>
                  <a:pt x="1743329" y="1763522"/>
                </a:lnTo>
                <a:lnTo>
                  <a:pt x="1763522" y="1783715"/>
                </a:lnTo>
                <a:lnTo>
                  <a:pt x="1783715" y="1763522"/>
                </a:lnTo>
                <a:close/>
              </a:path>
              <a:path w="2886709" h="2310765">
                <a:moveTo>
                  <a:pt x="1824228" y="1803908"/>
                </a:moveTo>
                <a:lnTo>
                  <a:pt x="1803908" y="1783715"/>
                </a:lnTo>
                <a:lnTo>
                  <a:pt x="1783715" y="1803908"/>
                </a:lnTo>
                <a:lnTo>
                  <a:pt x="1803908" y="1824228"/>
                </a:lnTo>
                <a:lnTo>
                  <a:pt x="1824228" y="1803908"/>
                </a:lnTo>
                <a:close/>
              </a:path>
              <a:path w="2886709" h="2310765">
                <a:moveTo>
                  <a:pt x="1829054" y="1599184"/>
                </a:moveTo>
                <a:lnTo>
                  <a:pt x="1818259" y="1572768"/>
                </a:lnTo>
                <a:lnTo>
                  <a:pt x="1791843" y="1583563"/>
                </a:lnTo>
                <a:lnTo>
                  <a:pt x="1802638" y="1609979"/>
                </a:lnTo>
                <a:lnTo>
                  <a:pt x="1829054" y="1599184"/>
                </a:lnTo>
                <a:close/>
              </a:path>
              <a:path w="2886709" h="2310765">
                <a:moveTo>
                  <a:pt x="1864614" y="1844421"/>
                </a:moveTo>
                <a:lnTo>
                  <a:pt x="1844421" y="1824228"/>
                </a:lnTo>
                <a:lnTo>
                  <a:pt x="1824228" y="1844421"/>
                </a:lnTo>
                <a:lnTo>
                  <a:pt x="1844421" y="1864614"/>
                </a:lnTo>
                <a:lnTo>
                  <a:pt x="1864614" y="1844421"/>
                </a:lnTo>
                <a:close/>
              </a:path>
              <a:path w="2886709" h="2310765">
                <a:moveTo>
                  <a:pt x="1882013" y="1577467"/>
                </a:moveTo>
                <a:lnTo>
                  <a:pt x="1871218" y="1551051"/>
                </a:lnTo>
                <a:lnTo>
                  <a:pt x="1844675" y="1561973"/>
                </a:lnTo>
                <a:lnTo>
                  <a:pt x="1855597" y="1588389"/>
                </a:lnTo>
                <a:lnTo>
                  <a:pt x="1882013" y="1577467"/>
                </a:lnTo>
                <a:close/>
              </a:path>
              <a:path w="2886709" h="2310765">
                <a:moveTo>
                  <a:pt x="1905000" y="1884807"/>
                </a:moveTo>
                <a:lnTo>
                  <a:pt x="1884807" y="1864614"/>
                </a:lnTo>
                <a:lnTo>
                  <a:pt x="1864614" y="1884807"/>
                </a:lnTo>
                <a:lnTo>
                  <a:pt x="1884807" y="1905000"/>
                </a:lnTo>
                <a:lnTo>
                  <a:pt x="1905000" y="1884807"/>
                </a:lnTo>
                <a:close/>
              </a:path>
              <a:path w="2886709" h="2310765">
                <a:moveTo>
                  <a:pt x="1934845" y="1555877"/>
                </a:moveTo>
                <a:lnTo>
                  <a:pt x="1924050" y="1529461"/>
                </a:lnTo>
                <a:lnTo>
                  <a:pt x="1897634" y="1540256"/>
                </a:lnTo>
                <a:lnTo>
                  <a:pt x="1908429" y="1566672"/>
                </a:lnTo>
                <a:lnTo>
                  <a:pt x="1934845" y="1555877"/>
                </a:lnTo>
                <a:close/>
              </a:path>
              <a:path w="2886709" h="2310765">
                <a:moveTo>
                  <a:pt x="1945386" y="1925193"/>
                </a:moveTo>
                <a:lnTo>
                  <a:pt x="1925193" y="1905000"/>
                </a:lnTo>
                <a:lnTo>
                  <a:pt x="1905000" y="1925193"/>
                </a:lnTo>
                <a:lnTo>
                  <a:pt x="1925193" y="1945386"/>
                </a:lnTo>
                <a:lnTo>
                  <a:pt x="1945386" y="1925193"/>
                </a:lnTo>
                <a:close/>
              </a:path>
              <a:path w="2886709" h="2310765">
                <a:moveTo>
                  <a:pt x="1985772" y="1965579"/>
                </a:moveTo>
                <a:lnTo>
                  <a:pt x="1965579" y="1945386"/>
                </a:lnTo>
                <a:lnTo>
                  <a:pt x="1945386" y="1965579"/>
                </a:lnTo>
                <a:lnTo>
                  <a:pt x="1965579" y="1985772"/>
                </a:lnTo>
                <a:lnTo>
                  <a:pt x="1985772" y="1965579"/>
                </a:lnTo>
                <a:close/>
              </a:path>
              <a:path w="2886709" h="2310765">
                <a:moveTo>
                  <a:pt x="1987804" y="1534160"/>
                </a:moveTo>
                <a:lnTo>
                  <a:pt x="1976882" y="1507744"/>
                </a:lnTo>
                <a:lnTo>
                  <a:pt x="1950466" y="1518539"/>
                </a:lnTo>
                <a:lnTo>
                  <a:pt x="1961261" y="1544955"/>
                </a:lnTo>
                <a:lnTo>
                  <a:pt x="1987804" y="1534160"/>
                </a:lnTo>
                <a:close/>
              </a:path>
              <a:path w="2886709" h="2310765">
                <a:moveTo>
                  <a:pt x="2026285" y="2005965"/>
                </a:moveTo>
                <a:lnTo>
                  <a:pt x="2005965" y="1985772"/>
                </a:lnTo>
                <a:lnTo>
                  <a:pt x="1985772" y="2005965"/>
                </a:lnTo>
                <a:lnTo>
                  <a:pt x="2005965" y="2026285"/>
                </a:lnTo>
                <a:lnTo>
                  <a:pt x="2026285" y="2005965"/>
                </a:lnTo>
                <a:close/>
              </a:path>
              <a:path w="2886709" h="2310765">
                <a:moveTo>
                  <a:pt x="2040636" y="1512443"/>
                </a:moveTo>
                <a:lnTo>
                  <a:pt x="2029841" y="1486027"/>
                </a:lnTo>
                <a:lnTo>
                  <a:pt x="2003298" y="1496949"/>
                </a:lnTo>
                <a:lnTo>
                  <a:pt x="2014220" y="1523365"/>
                </a:lnTo>
                <a:lnTo>
                  <a:pt x="2040636" y="1512443"/>
                </a:lnTo>
                <a:close/>
              </a:path>
              <a:path w="2886709" h="2310765">
                <a:moveTo>
                  <a:pt x="2093468" y="1490853"/>
                </a:moveTo>
                <a:lnTo>
                  <a:pt x="2082673" y="1464437"/>
                </a:lnTo>
                <a:lnTo>
                  <a:pt x="2056257" y="1475232"/>
                </a:lnTo>
                <a:lnTo>
                  <a:pt x="2067052" y="1501648"/>
                </a:lnTo>
                <a:lnTo>
                  <a:pt x="2093468" y="1490853"/>
                </a:lnTo>
                <a:close/>
              </a:path>
              <a:path w="2886709" h="2310765">
                <a:moveTo>
                  <a:pt x="2146427" y="1469136"/>
                </a:moveTo>
                <a:lnTo>
                  <a:pt x="2135505" y="1442720"/>
                </a:lnTo>
                <a:lnTo>
                  <a:pt x="2109089" y="1453515"/>
                </a:lnTo>
                <a:lnTo>
                  <a:pt x="2120011" y="1480058"/>
                </a:lnTo>
                <a:lnTo>
                  <a:pt x="2146427" y="1469136"/>
                </a:lnTo>
                <a:close/>
              </a:path>
              <a:path w="2886709" h="2310765">
                <a:moveTo>
                  <a:pt x="2199259" y="1447546"/>
                </a:moveTo>
                <a:lnTo>
                  <a:pt x="2188464" y="1421003"/>
                </a:lnTo>
                <a:lnTo>
                  <a:pt x="2162048" y="1431925"/>
                </a:lnTo>
                <a:lnTo>
                  <a:pt x="2172843" y="1458341"/>
                </a:lnTo>
                <a:lnTo>
                  <a:pt x="2199259" y="1447546"/>
                </a:lnTo>
                <a:close/>
              </a:path>
              <a:path w="2886709" h="2310765">
                <a:moveTo>
                  <a:pt x="2252218" y="1425829"/>
                </a:moveTo>
                <a:lnTo>
                  <a:pt x="2241296" y="1399413"/>
                </a:lnTo>
                <a:lnTo>
                  <a:pt x="2214880" y="1410208"/>
                </a:lnTo>
                <a:lnTo>
                  <a:pt x="2225675" y="1436624"/>
                </a:lnTo>
                <a:lnTo>
                  <a:pt x="2252218" y="1425829"/>
                </a:lnTo>
                <a:close/>
              </a:path>
              <a:path w="2886709" h="2310765">
                <a:moveTo>
                  <a:pt x="2305050" y="1404112"/>
                </a:moveTo>
                <a:lnTo>
                  <a:pt x="2294255" y="1377696"/>
                </a:lnTo>
                <a:lnTo>
                  <a:pt x="2267712" y="1388491"/>
                </a:lnTo>
                <a:lnTo>
                  <a:pt x="2278634" y="1415034"/>
                </a:lnTo>
                <a:lnTo>
                  <a:pt x="2305050" y="1404112"/>
                </a:lnTo>
                <a:close/>
              </a:path>
              <a:path w="2886709" h="2310765">
                <a:moveTo>
                  <a:pt x="2357882" y="1382522"/>
                </a:moveTo>
                <a:lnTo>
                  <a:pt x="2347087" y="1355979"/>
                </a:lnTo>
                <a:lnTo>
                  <a:pt x="2320671" y="1366901"/>
                </a:lnTo>
                <a:lnTo>
                  <a:pt x="2331466" y="1393317"/>
                </a:lnTo>
                <a:lnTo>
                  <a:pt x="2357882" y="1382522"/>
                </a:lnTo>
                <a:close/>
              </a:path>
              <a:path w="2886709" h="2310765">
                <a:moveTo>
                  <a:pt x="2410841" y="1360805"/>
                </a:moveTo>
                <a:lnTo>
                  <a:pt x="2399919" y="1334389"/>
                </a:lnTo>
                <a:lnTo>
                  <a:pt x="2373503" y="1345184"/>
                </a:lnTo>
                <a:lnTo>
                  <a:pt x="2384425" y="1371600"/>
                </a:lnTo>
                <a:lnTo>
                  <a:pt x="2410841" y="1360805"/>
                </a:lnTo>
                <a:close/>
              </a:path>
              <a:path w="2886709" h="2310765">
                <a:moveTo>
                  <a:pt x="2463673" y="1339088"/>
                </a:moveTo>
                <a:lnTo>
                  <a:pt x="2452878" y="1312672"/>
                </a:lnTo>
                <a:lnTo>
                  <a:pt x="2426462" y="1323467"/>
                </a:lnTo>
                <a:lnTo>
                  <a:pt x="2437257" y="1350010"/>
                </a:lnTo>
                <a:lnTo>
                  <a:pt x="2463673" y="1339088"/>
                </a:lnTo>
                <a:close/>
              </a:path>
              <a:path w="2886709" h="2310765">
                <a:moveTo>
                  <a:pt x="2516505" y="1317498"/>
                </a:moveTo>
                <a:lnTo>
                  <a:pt x="2505710" y="1290955"/>
                </a:lnTo>
                <a:lnTo>
                  <a:pt x="2479294" y="1301877"/>
                </a:lnTo>
                <a:lnTo>
                  <a:pt x="2490089" y="1328293"/>
                </a:lnTo>
                <a:lnTo>
                  <a:pt x="2516505" y="1317498"/>
                </a:lnTo>
                <a:close/>
              </a:path>
              <a:path w="2886709" h="2310765">
                <a:moveTo>
                  <a:pt x="2569464" y="1295781"/>
                </a:moveTo>
                <a:lnTo>
                  <a:pt x="2558669" y="1269365"/>
                </a:lnTo>
                <a:lnTo>
                  <a:pt x="2532126" y="1280160"/>
                </a:lnTo>
                <a:lnTo>
                  <a:pt x="2543048" y="1306576"/>
                </a:lnTo>
                <a:lnTo>
                  <a:pt x="2569464" y="1295781"/>
                </a:lnTo>
                <a:close/>
              </a:path>
              <a:path w="2886709" h="2310765">
                <a:moveTo>
                  <a:pt x="2622296" y="1274064"/>
                </a:moveTo>
                <a:lnTo>
                  <a:pt x="2611501" y="1247648"/>
                </a:lnTo>
                <a:lnTo>
                  <a:pt x="2585085" y="1258443"/>
                </a:lnTo>
                <a:lnTo>
                  <a:pt x="2595880" y="1284986"/>
                </a:lnTo>
                <a:lnTo>
                  <a:pt x="2622296" y="1274064"/>
                </a:lnTo>
                <a:close/>
              </a:path>
              <a:path w="2886709" h="2310765">
                <a:moveTo>
                  <a:pt x="2675255" y="1252474"/>
                </a:moveTo>
                <a:lnTo>
                  <a:pt x="2664333" y="1225931"/>
                </a:lnTo>
                <a:lnTo>
                  <a:pt x="2637917" y="1236853"/>
                </a:lnTo>
                <a:lnTo>
                  <a:pt x="2648712" y="1263269"/>
                </a:lnTo>
                <a:lnTo>
                  <a:pt x="2675255" y="1252474"/>
                </a:lnTo>
                <a:close/>
              </a:path>
              <a:path w="2886709" h="2310765">
                <a:moveTo>
                  <a:pt x="2728087" y="1230757"/>
                </a:moveTo>
                <a:lnTo>
                  <a:pt x="2717292" y="1204341"/>
                </a:lnTo>
                <a:lnTo>
                  <a:pt x="2690876" y="1215136"/>
                </a:lnTo>
                <a:lnTo>
                  <a:pt x="2701671" y="1241552"/>
                </a:lnTo>
                <a:lnTo>
                  <a:pt x="2728087" y="1230757"/>
                </a:lnTo>
                <a:close/>
              </a:path>
              <a:path w="2886709" h="2310765">
                <a:moveTo>
                  <a:pt x="2780919" y="1209040"/>
                </a:moveTo>
                <a:lnTo>
                  <a:pt x="2770124" y="1182624"/>
                </a:lnTo>
                <a:lnTo>
                  <a:pt x="2743708" y="1193546"/>
                </a:lnTo>
                <a:lnTo>
                  <a:pt x="2754503" y="1219962"/>
                </a:lnTo>
                <a:lnTo>
                  <a:pt x="2780919" y="1209040"/>
                </a:lnTo>
                <a:close/>
              </a:path>
              <a:path w="2886709" h="2310765">
                <a:moveTo>
                  <a:pt x="2833878" y="1187450"/>
                </a:moveTo>
                <a:lnTo>
                  <a:pt x="2822956" y="1161034"/>
                </a:lnTo>
                <a:lnTo>
                  <a:pt x="2796540" y="1171829"/>
                </a:lnTo>
                <a:lnTo>
                  <a:pt x="2807462" y="1198245"/>
                </a:lnTo>
                <a:lnTo>
                  <a:pt x="2833878" y="1187450"/>
                </a:lnTo>
                <a:close/>
              </a:path>
              <a:path w="2886709" h="2310765">
                <a:moveTo>
                  <a:pt x="2886710" y="1165733"/>
                </a:moveTo>
                <a:lnTo>
                  <a:pt x="2875915" y="1139317"/>
                </a:lnTo>
                <a:lnTo>
                  <a:pt x="2849499" y="1150112"/>
                </a:lnTo>
                <a:lnTo>
                  <a:pt x="2860294" y="1176528"/>
                </a:lnTo>
                <a:lnTo>
                  <a:pt x="2886710" y="1165733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40</a:t>
            </a:fld>
            <a:endParaRPr dirty="0"/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3956" y="5805142"/>
            <a:ext cx="487363" cy="48736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209800" y="5842817"/>
            <a:ext cx="2124138" cy="45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4311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Branching</a:t>
            </a:r>
            <a:r>
              <a:rPr sz="4400" spc="-35" dirty="0"/>
              <a:t> </a:t>
            </a:r>
            <a:r>
              <a:rPr sz="4400" dirty="0"/>
              <a:t>Far</a:t>
            </a:r>
            <a:r>
              <a:rPr sz="4400" spc="-35" dirty="0"/>
              <a:t> </a:t>
            </a:r>
            <a:r>
              <a:rPr sz="4400" spc="-5" dirty="0"/>
              <a:t>Away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7790815" cy="3970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If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branch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target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too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far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encode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with 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16-bit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offset,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assembler rewrites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the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code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Example</a:t>
            </a:r>
            <a:endParaRPr sz="3200" dirty="0">
              <a:latin typeface="Microsoft Sans Serif"/>
              <a:cs typeface="Microsoft Sans Serif"/>
            </a:endParaRPr>
          </a:p>
          <a:p>
            <a:pPr marL="1632585">
              <a:lnSpc>
                <a:spcPct val="100000"/>
              </a:lnSpc>
              <a:spcBef>
                <a:spcPts val="615"/>
              </a:spcBef>
            </a:pPr>
            <a:r>
              <a:rPr sz="2800" spc="-5" dirty="0">
                <a:latin typeface="Lucida Console"/>
                <a:cs typeface="Lucida Console"/>
              </a:rPr>
              <a:t>beq</a:t>
            </a:r>
            <a:r>
              <a:rPr sz="2800" spc="-3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$s0,$s1,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L1</a:t>
            </a:r>
            <a:endParaRPr sz="2800" dirty="0">
              <a:latin typeface="Lucida Console"/>
              <a:cs typeface="Lucida Console"/>
            </a:endParaRPr>
          </a:p>
          <a:p>
            <a:pPr marR="2091689" algn="ctr">
              <a:lnSpc>
                <a:spcPct val="100000"/>
              </a:lnSpc>
              <a:spcBef>
                <a:spcPts val="745"/>
              </a:spcBef>
            </a:pPr>
            <a:r>
              <a:rPr sz="2800" spc="-5" dirty="0">
                <a:latin typeface="Microsoft Sans Serif"/>
                <a:cs typeface="Microsoft Sans Serif"/>
              </a:rPr>
              <a:t>↓</a:t>
            </a:r>
            <a:endParaRPr sz="2800" dirty="0">
              <a:latin typeface="Microsoft Sans Serif"/>
              <a:cs typeface="Microsoft Sans Serif"/>
            </a:endParaRPr>
          </a:p>
          <a:p>
            <a:pPr marL="1632585" marR="2936240">
              <a:lnSpc>
                <a:spcPct val="100000"/>
              </a:lnSpc>
              <a:spcBef>
                <a:spcPts val="600"/>
              </a:spcBef>
            </a:pPr>
            <a:r>
              <a:rPr sz="2800" spc="-5" dirty="0">
                <a:latin typeface="Lucida Console"/>
                <a:cs typeface="Lucida Console"/>
              </a:rPr>
              <a:t>bne</a:t>
            </a:r>
            <a:r>
              <a:rPr sz="2800" spc="-3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$s0,$s1,</a:t>
            </a:r>
            <a:r>
              <a:rPr sz="2800" spc="-3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L2 </a:t>
            </a:r>
            <a:r>
              <a:rPr sz="2800" spc="-1670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j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L1</a:t>
            </a:r>
            <a:endParaRPr sz="2800" dirty="0">
              <a:latin typeface="Lucida Console"/>
              <a:cs typeface="Lucida Console"/>
            </a:endParaRPr>
          </a:p>
          <a:p>
            <a:pPr marL="756285">
              <a:lnSpc>
                <a:spcPct val="100000"/>
              </a:lnSpc>
            </a:pPr>
            <a:r>
              <a:rPr sz="2800" spc="-5" dirty="0">
                <a:latin typeface="Lucida Console"/>
                <a:cs typeface="Lucida Console"/>
              </a:rPr>
              <a:t>L2:</a:t>
            </a:r>
            <a:r>
              <a:rPr sz="2800" spc="9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…</a:t>
            </a:r>
            <a:endParaRPr sz="2800" dirty="0">
              <a:latin typeface="Lucida Console"/>
              <a:cs typeface="Lucida Console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8451856" y="3048330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1856" y="24561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419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Addressing</a:t>
            </a:r>
            <a:r>
              <a:rPr sz="4400" spc="-35" dirty="0"/>
              <a:t> </a:t>
            </a:r>
            <a:r>
              <a:rPr sz="4400" dirty="0"/>
              <a:t>Mode</a:t>
            </a:r>
            <a:r>
              <a:rPr sz="4400" spc="-50" dirty="0"/>
              <a:t> </a:t>
            </a:r>
            <a:r>
              <a:rPr sz="4400" dirty="0"/>
              <a:t>Summary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8601" y="1282443"/>
            <a:ext cx="4106799" cy="49072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226263"/>
            <a:ext cx="76180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Effect</a:t>
            </a:r>
            <a:r>
              <a:rPr spc="1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Compiler</a:t>
            </a:r>
            <a:r>
              <a:rPr spc="15" dirty="0"/>
              <a:t> </a:t>
            </a:r>
            <a:r>
              <a:rPr spc="-5" dirty="0"/>
              <a:t>Optimization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2644" y="1884620"/>
            <a:ext cx="3110230" cy="1819275"/>
            <a:chOff x="852644" y="1884620"/>
            <a:chExt cx="3110230" cy="1819275"/>
          </a:xfrm>
        </p:grpSpPr>
        <p:sp>
          <p:nvSpPr>
            <p:cNvPr id="4" name="object 4"/>
            <p:cNvSpPr/>
            <p:nvPr/>
          </p:nvSpPr>
          <p:spPr>
            <a:xfrm>
              <a:off x="885888" y="2031910"/>
              <a:ext cx="3077210" cy="1638300"/>
            </a:xfrm>
            <a:custGeom>
              <a:avLst/>
              <a:gdLst/>
              <a:ahLst/>
              <a:cxnLst/>
              <a:rect l="l" t="t" r="r" b="b"/>
              <a:pathLst>
                <a:path w="3077210" h="1638300">
                  <a:moveTo>
                    <a:pt x="533361" y="0"/>
                  </a:moveTo>
                  <a:lnTo>
                    <a:pt x="4749" y="0"/>
                  </a:lnTo>
                  <a:lnTo>
                    <a:pt x="4749" y="9486"/>
                  </a:lnTo>
                  <a:lnTo>
                    <a:pt x="533361" y="9486"/>
                  </a:lnTo>
                  <a:lnTo>
                    <a:pt x="533361" y="0"/>
                  </a:lnTo>
                  <a:close/>
                </a:path>
                <a:path w="3077210" h="1638300">
                  <a:moveTo>
                    <a:pt x="1005027" y="1362227"/>
                  </a:moveTo>
                  <a:lnTo>
                    <a:pt x="547611" y="1362227"/>
                  </a:lnTo>
                  <a:lnTo>
                    <a:pt x="547611" y="1371714"/>
                  </a:lnTo>
                  <a:lnTo>
                    <a:pt x="1005027" y="1371714"/>
                  </a:lnTo>
                  <a:lnTo>
                    <a:pt x="1005027" y="1362227"/>
                  </a:lnTo>
                  <a:close/>
                </a:path>
                <a:path w="3077210" h="1638300">
                  <a:moveTo>
                    <a:pt x="3062440" y="1362227"/>
                  </a:moveTo>
                  <a:lnTo>
                    <a:pt x="2843276" y="1362227"/>
                  </a:lnTo>
                  <a:lnTo>
                    <a:pt x="2843276" y="1371714"/>
                  </a:lnTo>
                  <a:lnTo>
                    <a:pt x="3062440" y="1371714"/>
                  </a:lnTo>
                  <a:lnTo>
                    <a:pt x="3062440" y="1362227"/>
                  </a:lnTo>
                  <a:close/>
                </a:path>
                <a:path w="3077210" h="1638300">
                  <a:moveTo>
                    <a:pt x="3062440" y="1085862"/>
                  </a:moveTo>
                  <a:lnTo>
                    <a:pt x="2843276" y="1085862"/>
                  </a:lnTo>
                  <a:lnTo>
                    <a:pt x="2843276" y="1090612"/>
                  </a:lnTo>
                  <a:lnTo>
                    <a:pt x="2843276" y="1095349"/>
                  </a:lnTo>
                  <a:lnTo>
                    <a:pt x="3062440" y="1095349"/>
                  </a:lnTo>
                  <a:lnTo>
                    <a:pt x="3062440" y="1090612"/>
                  </a:lnTo>
                  <a:lnTo>
                    <a:pt x="3062440" y="1085862"/>
                  </a:lnTo>
                  <a:close/>
                </a:path>
                <a:path w="3077210" h="1638300">
                  <a:moveTo>
                    <a:pt x="3062440" y="819302"/>
                  </a:moveTo>
                  <a:lnTo>
                    <a:pt x="2843276" y="819302"/>
                  </a:lnTo>
                  <a:lnTo>
                    <a:pt x="2843276" y="828789"/>
                  </a:lnTo>
                  <a:lnTo>
                    <a:pt x="3062440" y="828789"/>
                  </a:lnTo>
                  <a:lnTo>
                    <a:pt x="3062440" y="819302"/>
                  </a:lnTo>
                  <a:close/>
                </a:path>
                <a:path w="3077210" h="1638300">
                  <a:moveTo>
                    <a:pt x="3062440" y="543001"/>
                  </a:moveTo>
                  <a:lnTo>
                    <a:pt x="2843276" y="543001"/>
                  </a:lnTo>
                  <a:lnTo>
                    <a:pt x="2843276" y="552488"/>
                  </a:lnTo>
                  <a:lnTo>
                    <a:pt x="3062440" y="552488"/>
                  </a:lnTo>
                  <a:lnTo>
                    <a:pt x="3062440" y="543001"/>
                  </a:lnTo>
                  <a:close/>
                </a:path>
                <a:path w="3077210" h="1638300">
                  <a:moveTo>
                    <a:pt x="3062440" y="276377"/>
                  </a:moveTo>
                  <a:lnTo>
                    <a:pt x="9512" y="276377"/>
                  </a:lnTo>
                  <a:lnTo>
                    <a:pt x="9512" y="14236"/>
                  </a:lnTo>
                  <a:lnTo>
                    <a:pt x="0" y="14236"/>
                  </a:lnTo>
                  <a:lnTo>
                    <a:pt x="0" y="1633537"/>
                  </a:lnTo>
                  <a:lnTo>
                    <a:pt x="9512" y="1633537"/>
                  </a:lnTo>
                  <a:lnTo>
                    <a:pt x="9512" y="1371714"/>
                  </a:lnTo>
                  <a:lnTo>
                    <a:pt x="233426" y="1371714"/>
                  </a:lnTo>
                  <a:lnTo>
                    <a:pt x="233426" y="1362227"/>
                  </a:lnTo>
                  <a:lnTo>
                    <a:pt x="9512" y="1362227"/>
                  </a:lnTo>
                  <a:lnTo>
                    <a:pt x="9512" y="1095349"/>
                  </a:lnTo>
                  <a:lnTo>
                    <a:pt x="1005027" y="1095349"/>
                  </a:lnTo>
                  <a:lnTo>
                    <a:pt x="1005027" y="1090612"/>
                  </a:lnTo>
                  <a:lnTo>
                    <a:pt x="1005027" y="1085862"/>
                  </a:lnTo>
                  <a:lnTo>
                    <a:pt x="9512" y="1085862"/>
                  </a:lnTo>
                  <a:lnTo>
                    <a:pt x="9512" y="828789"/>
                  </a:lnTo>
                  <a:lnTo>
                    <a:pt x="1005027" y="828789"/>
                  </a:lnTo>
                  <a:lnTo>
                    <a:pt x="1005027" y="819302"/>
                  </a:lnTo>
                  <a:lnTo>
                    <a:pt x="9512" y="819302"/>
                  </a:lnTo>
                  <a:lnTo>
                    <a:pt x="9512" y="552488"/>
                  </a:lnTo>
                  <a:lnTo>
                    <a:pt x="1005027" y="552488"/>
                  </a:lnTo>
                  <a:lnTo>
                    <a:pt x="1005027" y="543001"/>
                  </a:lnTo>
                  <a:lnTo>
                    <a:pt x="9512" y="543001"/>
                  </a:lnTo>
                  <a:lnTo>
                    <a:pt x="9512" y="285851"/>
                  </a:lnTo>
                  <a:lnTo>
                    <a:pt x="3062440" y="285851"/>
                  </a:lnTo>
                  <a:lnTo>
                    <a:pt x="3062440" y="276377"/>
                  </a:lnTo>
                  <a:close/>
                </a:path>
                <a:path w="3077210" h="1638300">
                  <a:moveTo>
                    <a:pt x="3062440" y="0"/>
                  </a:moveTo>
                  <a:lnTo>
                    <a:pt x="2410002" y="0"/>
                  </a:lnTo>
                  <a:lnTo>
                    <a:pt x="2410002" y="9486"/>
                  </a:lnTo>
                  <a:lnTo>
                    <a:pt x="3062440" y="9486"/>
                  </a:lnTo>
                  <a:lnTo>
                    <a:pt x="3062440" y="0"/>
                  </a:lnTo>
                  <a:close/>
                </a:path>
                <a:path w="3077210" h="1638300">
                  <a:moveTo>
                    <a:pt x="3071939" y="1628800"/>
                  </a:moveTo>
                  <a:lnTo>
                    <a:pt x="2843276" y="1628800"/>
                  </a:lnTo>
                  <a:lnTo>
                    <a:pt x="2843276" y="1633537"/>
                  </a:lnTo>
                  <a:lnTo>
                    <a:pt x="2538590" y="1633537"/>
                  </a:lnTo>
                  <a:lnTo>
                    <a:pt x="2538590" y="1628800"/>
                  </a:lnTo>
                  <a:lnTo>
                    <a:pt x="2081237" y="1628800"/>
                  </a:lnTo>
                  <a:lnTo>
                    <a:pt x="2081237" y="1633537"/>
                  </a:lnTo>
                  <a:lnTo>
                    <a:pt x="1767052" y="1633537"/>
                  </a:lnTo>
                  <a:lnTo>
                    <a:pt x="1767052" y="1628800"/>
                  </a:lnTo>
                  <a:lnTo>
                    <a:pt x="1309712" y="1628800"/>
                  </a:lnTo>
                  <a:lnTo>
                    <a:pt x="1309712" y="1633537"/>
                  </a:lnTo>
                  <a:lnTo>
                    <a:pt x="1005027" y="1633537"/>
                  </a:lnTo>
                  <a:lnTo>
                    <a:pt x="1005027" y="1628800"/>
                  </a:lnTo>
                  <a:lnTo>
                    <a:pt x="14262" y="1628800"/>
                  </a:lnTo>
                  <a:lnTo>
                    <a:pt x="14262" y="1633537"/>
                  </a:lnTo>
                  <a:lnTo>
                    <a:pt x="14262" y="1638274"/>
                  </a:lnTo>
                  <a:lnTo>
                    <a:pt x="3071939" y="1638274"/>
                  </a:lnTo>
                  <a:lnTo>
                    <a:pt x="3071939" y="1633537"/>
                  </a:lnTo>
                  <a:lnTo>
                    <a:pt x="3071939" y="1628800"/>
                  </a:lnTo>
                  <a:close/>
                </a:path>
                <a:path w="3077210" h="1638300">
                  <a:moveTo>
                    <a:pt x="3076689" y="4749"/>
                  </a:moveTo>
                  <a:lnTo>
                    <a:pt x="3067189" y="4749"/>
                  </a:lnTo>
                  <a:lnTo>
                    <a:pt x="3067189" y="114541"/>
                  </a:lnTo>
                  <a:lnTo>
                    <a:pt x="3067189" y="1624050"/>
                  </a:lnTo>
                  <a:lnTo>
                    <a:pt x="3076689" y="1624050"/>
                  </a:lnTo>
                  <a:lnTo>
                    <a:pt x="3076689" y="114541"/>
                  </a:lnTo>
                  <a:lnTo>
                    <a:pt x="3076689" y="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9323" y="3122512"/>
              <a:ext cx="314325" cy="542925"/>
            </a:xfrm>
            <a:custGeom>
              <a:avLst/>
              <a:gdLst/>
              <a:ahLst/>
              <a:cxnLst/>
              <a:rect l="l" t="t" r="r" b="b"/>
              <a:pathLst>
                <a:path w="314325" h="542925">
                  <a:moveTo>
                    <a:pt x="314187" y="0"/>
                  </a:moveTo>
                  <a:lnTo>
                    <a:pt x="0" y="0"/>
                  </a:lnTo>
                  <a:lnTo>
                    <a:pt x="0" y="542929"/>
                  </a:lnTo>
                  <a:lnTo>
                    <a:pt x="314187" y="542929"/>
                  </a:lnTo>
                  <a:lnTo>
                    <a:pt x="314187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9323" y="3122512"/>
              <a:ext cx="314325" cy="542925"/>
            </a:xfrm>
            <a:custGeom>
              <a:avLst/>
              <a:gdLst/>
              <a:ahLst/>
              <a:cxnLst/>
              <a:rect l="l" t="t" r="r" b="b"/>
              <a:pathLst>
                <a:path w="314325" h="542925">
                  <a:moveTo>
                    <a:pt x="0" y="542929"/>
                  </a:moveTo>
                  <a:lnTo>
                    <a:pt x="314187" y="542929"/>
                  </a:lnTo>
                  <a:lnTo>
                    <a:pt x="314187" y="0"/>
                  </a:lnTo>
                  <a:lnTo>
                    <a:pt x="0" y="0"/>
                  </a:lnTo>
                  <a:lnTo>
                    <a:pt x="0" y="542929"/>
                  </a:lnTo>
                  <a:close/>
                </a:path>
              </a:pathLst>
            </a:custGeom>
            <a:ln w="9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5601" y="2574912"/>
              <a:ext cx="457834" cy="829310"/>
            </a:xfrm>
            <a:custGeom>
              <a:avLst/>
              <a:gdLst/>
              <a:ahLst/>
              <a:cxnLst/>
              <a:rect l="l" t="t" r="r" b="b"/>
              <a:pathLst>
                <a:path w="457835" h="829310">
                  <a:moveTo>
                    <a:pt x="457339" y="819226"/>
                  </a:moveTo>
                  <a:lnTo>
                    <a:pt x="0" y="819226"/>
                  </a:lnTo>
                  <a:lnTo>
                    <a:pt x="0" y="828713"/>
                  </a:lnTo>
                  <a:lnTo>
                    <a:pt x="457339" y="828713"/>
                  </a:lnTo>
                  <a:lnTo>
                    <a:pt x="457339" y="819226"/>
                  </a:lnTo>
                  <a:close/>
                </a:path>
                <a:path w="457835" h="829310">
                  <a:moveTo>
                    <a:pt x="457339" y="542861"/>
                  </a:moveTo>
                  <a:lnTo>
                    <a:pt x="0" y="542861"/>
                  </a:lnTo>
                  <a:lnTo>
                    <a:pt x="0" y="547611"/>
                  </a:lnTo>
                  <a:lnTo>
                    <a:pt x="0" y="552348"/>
                  </a:lnTo>
                  <a:lnTo>
                    <a:pt x="457339" y="552348"/>
                  </a:lnTo>
                  <a:lnTo>
                    <a:pt x="457339" y="547611"/>
                  </a:lnTo>
                  <a:lnTo>
                    <a:pt x="457339" y="542861"/>
                  </a:lnTo>
                  <a:close/>
                </a:path>
                <a:path w="457835" h="829310">
                  <a:moveTo>
                    <a:pt x="457339" y="276301"/>
                  </a:moveTo>
                  <a:lnTo>
                    <a:pt x="0" y="276301"/>
                  </a:lnTo>
                  <a:lnTo>
                    <a:pt x="0" y="285788"/>
                  </a:lnTo>
                  <a:lnTo>
                    <a:pt x="457339" y="285788"/>
                  </a:lnTo>
                  <a:lnTo>
                    <a:pt x="457339" y="276301"/>
                  </a:lnTo>
                  <a:close/>
                </a:path>
                <a:path w="457835" h="829310">
                  <a:moveTo>
                    <a:pt x="457339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57339" y="9486"/>
                  </a:lnTo>
                  <a:lnTo>
                    <a:pt x="4573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90918" y="2379739"/>
              <a:ext cx="304800" cy="1285875"/>
            </a:xfrm>
            <a:custGeom>
              <a:avLst/>
              <a:gdLst/>
              <a:ahLst/>
              <a:cxnLst/>
              <a:rect l="l" t="t" r="r" b="b"/>
              <a:pathLst>
                <a:path w="304800" h="1285875">
                  <a:moveTo>
                    <a:pt x="304685" y="0"/>
                  </a:moveTo>
                  <a:lnTo>
                    <a:pt x="0" y="0"/>
                  </a:lnTo>
                  <a:lnTo>
                    <a:pt x="0" y="1285702"/>
                  </a:lnTo>
                  <a:lnTo>
                    <a:pt x="304685" y="1285702"/>
                  </a:lnTo>
                  <a:lnTo>
                    <a:pt x="30468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0918" y="2379739"/>
              <a:ext cx="304800" cy="1285875"/>
            </a:xfrm>
            <a:custGeom>
              <a:avLst/>
              <a:gdLst/>
              <a:ahLst/>
              <a:cxnLst/>
              <a:rect l="l" t="t" r="r" b="b"/>
              <a:pathLst>
                <a:path w="304800" h="1285875">
                  <a:moveTo>
                    <a:pt x="0" y="1285702"/>
                  </a:moveTo>
                  <a:lnTo>
                    <a:pt x="304685" y="1285702"/>
                  </a:lnTo>
                  <a:lnTo>
                    <a:pt x="304685" y="0"/>
                  </a:lnTo>
                  <a:lnTo>
                    <a:pt x="0" y="0"/>
                  </a:lnTo>
                  <a:lnTo>
                    <a:pt x="0" y="1285702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7126" y="2574912"/>
              <a:ext cx="457834" cy="829310"/>
            </a:xfrm>
            <a:custGeom>
              <a:avLst/>
              <a:gdLst/>
              <a:ahLst/>
              <a:cxnLst/>
              <a:rect l="l" t="t" r="r" b="b"/>
              <a:pathLst>
                <a:path w="457835" h="829310">
                  <a:moveTo>
                    <a:pt x="457352" y="819226"/>
                  </a:moveTo>
                  <a:lnTo>
                    <a:pt x="0" y="819226"/>
                  </a:lnTo>
                  <a:lnTo>
                    <a:pt x="0" y="828713"/>
                  </a:lnTo>
                  <a:lnTo>
                    <a:pt x="457352" y="828713"/>
                  </a:lnTo>
                  <a:lnTo>
                    <a:pt x="457352" y="819226"/>
                  </a:lnTo>
                  <a:close/>
                </a:path>
                <a:path w="457835" h="829310">
                  <a:moveTo>
                    <a:pt x="457352" y="542861"/>
                  </a:moveTo>
                  <a:lnTo>
                    <a:pt x="0" y="542861"/>
                  </a:lnTo>
                  <a:lnTo>
                    <a:pt x="0" y="547611"/>
                  </a:lnTo>
                  <a:lnTo>
                    <a:pt x="0" y="552348"/>
                  </a:lnTo>
                  <a:lnTo>
                    <a:pt x="457352" y="552348"/>
                  </a:lnTo>
                  <a:lnTo>
                    <a:pt x="457352" y="547611"/>
                  </a:lnTo>
                  <a:lnTo>
                    <a:pt x="457352" y="542861"/>
                  </a:lnTo>
                  <a:close/>
                </a:path>
                <a:path w="457835" h="829310">
                  <a:moveTo>
                    <a:pt x="457352" y="276301"/>
                  </a:moveTo>
                  <a:lnTo>
                    <a:pt x="0" y="276301"/>
                  </a:lnTo>
                  <a:lnTo>
                    <a:pt x="0" y="285788"/>
                  </a:lnTo>
                  <a:lnTo>
                    <a:pt x="457352" y="285788"/>
                  </a:lnTo>
                  <a:lnTo>
                    <a:pt x="457352" y="276301"/>
                  </a:lnTo>
                  <a:close/>
                </a:path>
                <a:path w="457835" h="829310">
                  <a:moveTo>
                    <a:pt x="457352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57352" y="9486"/>
                  </a:lnTo>
                  <a:lnTo>
                    <a:pt x="457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2949" y="2370253"/>
              <a:ext cx="314325" cy="1295400"/>
            </a:xfrm>
            <a:custGeom>
              <a:avLst/>
              <a:gdLst/>
              <a:ahLst/>
              <a:cxnLst/>
              <a:rect l="l" t="t" r="r" b="b"/>
              <a:pathLst>
                <a:path w="314325" h="1295400">
                  <a:moveTo>
                    <a:pt x="314187" y="0"/>
                  </a:moveTo>
                  <a:lnTo>
                    <a:pt x="0" y="0"/>
                  </a:lnTo>
                  <a:lnTo>
                    <a:pt x="0" y="1295189"/>
                  </a:lnTo>
                  <a:lnTo>
                    <a:pt x="314187" y="1295189"/>
                  </a:lnTo>
                  <a:lnTo>
                    <a:pt x="314187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52949" y="2370253"/>
              <a:ext cx="314325" cy="1295400"/>
            </a:xfrm>
            <a:custGeom>
              <a:avLst/>
              <a:gdLst/>
              <a:ahLst/>
              <a:cxnLst/>
              <a:rect l="l" t="t" r="r" b="b"/>
              <a:pathLst>
                <a:path w="314325" h="1295400">
                  <a:moveTo>
                    <a:pt x="0" y="1295189"/>
                  </a:moveTo>
                  <a:lnTo>
                    <a:pt x="314187" y="1295189"/>
                  </a:lnTo>
                  <a:lnTo>
                    <a:pt x="314187" y="0"/>
                  </a:lnTo>
                  <a:lnTo>
                    <a:pt x="0" y="0"/>
                  </a:lnTo>
                  <a:lnTo>
                    <a:pt x="0" y="1295189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4481" y="2360766"/>
              <a:ext cx="304800" cy="1304925"/>
            </a:xfrm>
            <a:custGeom>
              <a:avLst/>
              <a:gdLst/>
              <a:ahLst/>
              <a:cxnLst/>
              <a:rect l="l" t="t" r="r" b="b"/>
              <a:pathLst>
                <a:path w="304800" h="1304925">
                  <a:moveTo>
                    <a:pt x="304685" y="0"/>
                  </a:moveTo>
                  <a:lnTo>
                    <a:pt x="0" y="0"/>
                  </a:lnTo>
                  <a:lnTo>
                    <a:pt x="0" y="1304675"/>
                  </a:lnTo>
                  <a:lnTo>
                    <a:pt x="304685" y="1304675"/>
                  </a:lnTo>
                  <a:lnTo>
                    <a:pt x="30468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4481" y="2360766"/>
              <a:ext cx="304800" cy="1304925"/>
            </a:xfrm>
            <a:custGeom>
              <a:avLst/>
              <a:gdLst/>
              <a:ahLst/>
              <a:cxnLst/>
              <a:rect l="l" t="t" r="r" b="b"/>
              <a:pathLst>
                <a:path w="304800" h="1304925">
                  <a:moveTo>
                    <a:pt x="0" y="1304675"/>
                  </a:moveTo>
                  <a:lnTo>
                    <a:pt x="304685" y="1304675"/>
                  </a:lnTo>
                  <a:lnTo>
                    <a:pt x="304685" y="0"/>
                  </a:lnTo>
                  <a:lnTo>
                    <a:pt x="0" y="0"/>
                  </a:lnTo>
                  <a:lnTo>
                    <a:pt x="0" y="1304675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2644" y="2036653"/>
              <a:ext cx="3105785" cy="1667510"/>
            </a:xfrm>
            <a:custGeom>
              <a:avLst/>
              <a:gdLst/>
              <a:ahLst/>
              <a:cxnLst/>
              <a:rect l="l" t="t" r="r" b="b"/>
              <a:pathLst>
                <a:path w="3105785" h="1667510">
                  <a:moveTo>
                    <a:pt x="38006" y="0"/>
                  </a:moveTo>
                  <a:lnTo>
                    <a:pt x="38006" y="1619302"/>
                  </a:lnTo>
                </a:path>
                <a:path w="3105785" h="1667510">
                  <a:moveTo>
                    <a:pt x="0" y="1628788"/>
                  </a:moveTo>
                  <a:lnTo>
                    <a:pt x="28504" y="1628788"/>
                  </a:lnTo>
                </a:path>
                <a:path w="3105785" h="1667510">
                  <a:moveTo>
                    <a:pt x="0" y="1362225"/>
                  </a:moveTo>
                  <a:lnTo>
                    <a:pt x="28504" y="1362225"/>
                  </a:lnTo>
                </a:path>
                <a:path w="3105785" h="1667510">
                  <a:moveTo>
                    <a:pt x="0" y="1085859"/>
                  </a:moveTo>
                  <a:lnTo>
                    <a:pt x="28504" y="1085859"/>
                  </a:lnTo>
                </a:path>
                <a:path w="3105785" h="1667510">
                  <a:moveTo>
                    <a:pt x="0" y="819295"/>
                  </a:moveTo>
                  <a:lnTo>
                    <a:pt x="28504" y="819295"/>
                  </a:lnTo>
                </a:path>
                <a:path w="3105785" h="1667510">
                  <a:moveTo>
                    <a:pt x="0" y="542992"/>
                  </a:moveTo>
                  <a:lnTo>
                    <a:pt x="28504" y="542992"/>
                  </a:lnTo>
                </a:path>
                <a:path w="3105785" h="1667510">
                  <a:moveTo>
                    <a:pt x="0" y="276366"/>
                  </a:moveTo>
                  <a:lnTo>
                    <a:pt x="28504" y="276366"/>
                  </a:lnTo>
                </a:path>
                <a:path w="3105785" h="1667510">
                  <a:moveTo>
                    <a:pt x="0" y="0"/>
                  </a:moveTo>
                  <a:lnTo>
                    <a:pt x="28504" y="0"/>
                  </a:lnTo>
                </a:path>
                <a:path w="3105785" h="1667510">
                  <a:moveTo>
                    <a:pt x="38006" y="1628788"/>
                  </a:moveTo>
                  <a:lnTo>
                    <a:pt x="3095693" y="1628788"/>
                  </a:lnTo>
                </a:path>
                <a:path w="3105785" h="1667510">
                  <a:moveTo>
                    <a:pt x="38006" y="1667050"/>
                  </a:moveTo>
                  <a:lnTo>
                    <a:pt x="38006" y="1638275"/>
                  </a:lnTo>
                </a:path>
                <a:path w="3105785" h="1667510">
                  <a:moveTo>
                    <a:pt x="809538" y="1667050"/>
                  </a:moveTo>
                  <a:lnTo>
                    <a:pt x="809538" y="1638275"/>
                  </a:lnTo>
                </a:path>
                <a:path w="3105785" h="1667510">
                  <a:moveTo>
                    <a:pt x="1571632" y="1667050"/>
                  </a:moveTo>
                  <a:lnTo>
                    <a:pt x="1571632" y="1638275"/>
                  </a:lnTo>
                </a:path>
                <a:path w="3105785" h="1667510">
                  <a:moveTo>
                    <a:pt x="2343164" y="1667050"/>
                  </a:moveTo>
                  <a:lnTo>
                    <a:pt x="2343164" y="1638275"/>
                  </a:lnTo>
                </a:path>
                <a:path w="3105785" h="1667510">
                  <a:moveTo>
                    <a:pt x="3105195" y="1667050"/>
                  </a:moveTo>
                  <a:lnTo>
                    <a:pt x="3105195" y="1638275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19257" y="1889363"/>
              <a:ext cx="1867535" cy="257175"/>
            </a:xfrm>
            <a:custGeom>
              <a:avLst/>
              <a:gdLst/>
              <a:ahLst/>
              <a:cxnLst/>
              <a:rect l="l" t="t" r="r" b="b"/>
              <a:pathLst>
                <a:path w="1867535" h="257175">
                  <a:moveTo>
                    <a:pt x="0" y="257077"/>
                  </a:moveTo>
                  <a:lnTo>
                    <a:pt x="1867133" y="257077"/>
                  </a:lnTo>
                  <a:lnTo>
                    <a:pt x="1867133" y="0"/>
                  </a:lnTo>
                  <a:lnTo>
                    <a:pt x="0" y="0"/>
                  </a:lnTo>
                  <a:lnTo>
                    <a:pt x="0" y="257077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92" y="1974992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85831" y="0"/>
                  </a:moveTo>
                  <a:lnTo>
                    <a:pt x="0" y="0"/>
                  </a:lnTo>
                  <a:lnTo>
                    <a:pt x="0" y="85692"/>
                  </a:lnTo>
                  <a:lnTo>
                    <a:pt x="85831" y="85692"/>
                  </a:lnTo>
                  <a:lnTo>
                    <a:pt x="85831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092" y="1974992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59" h="85725">
                  <a:moveTo>
                    <a:pt x="0" y="85692"/>
                  </a:moveTo>
                  <a:lnTo>
                    <a:pt x="85831" y="85692"/>
                  </a:lnTo>
                  <a:lnTo>
                    <a:pt x="85831" y="0"/>
                  </a:lnTo>
                  <a:lnTo>
                    <a:pt x="0" y="0"/>
                  </a:lnTo>
                  <a:lnTo>
                    <a:pt x="0" y="85692"/>
                  </a:lnTo>
                  <a:close/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8696" y="1933518"/>
            <a:ext cx="234950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915"/>
              </a:spcBef>
            </a:pPr>
            <a:r>
              <a:rPr sz="1050" b="1" dirty="0">
                <a:latin typeface="Tahoma"/>
                <a:cs typeface="Tahoma"/>
              </a:rPr>
              <a:t>2</a:t>
            </a:r>
            <a:r>
              <a:rPr sz="1050" b="1" spc="-30" dirty="0">
                <a:latin typeface="Tahoma"/>
                <a:cs typeface="Tahoma"/>
              </a:rPr>
              <a:t>.</a:t>
            </a:r>
            <a:r>
              <a:rPr sz="1050" b="1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1050" b="1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915"/>
              </a:spcBef>
            </a:pPr>
            <a:r>
              <a:rPr sz="1050" b="1" dirty="0">
                <a:latin typeface="Tahoma"/>
                <a:cs typeface="Tahoma"/>
              </a:rPr>
              <a:t>1</a:t>
            </a:r>
            <a:r>
              <a:rPr sz="1050" b="1" spc="-30" dirty="0">
                <a:latin typeface="Tahoma"/>
                <a:cs typeface="Tahoma"/>
              </a:rPr>
              <a:t>.</a:t>
            </a:r>
            <a:r>
              <a:rPr sz="1050" b="1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1050" b="1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915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r>
              <a:rPr sz="1050" b="1" spc="-30" dirty="0">
                <a:latin typeface="Tahoma"/>
                <a:cs typeface="Tahoma"/>
              </a:rPr>
              <a:t>.</a:t>
            </a:r>
            <a:r>
              <a:rPr sz="1050" b="1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40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2370" y="3752663"/>
            <a:ext cx="3619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latin typeface="Tahoma"/>
                <a:cs typeface="Tahoma"/>
              </a:rPr>
              <a:t>n</a:t>
            </a:r>
            <a:r>
              <a:rPr sz="1050" b="1" spc="25" dirty="0">
                <a:latin typeface="Tahoma"/>
                <a:cs typeface="Tahoma"/>
              </a:rPr>
              <a:t>o</a:t>
            </a:r>
            <a:r>
              <a:rPr sz="1050" b="1" spc="-5" dirty="0">
                <a:latin typeface="Tahoma"/>
                <a:cs typeface="Tahoma"/>
              </a:rPr>
              <a:t>ne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0414" y="37526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92444" y="37526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3977" y="37526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44732" y="1914545"/>
            <a:ext cx="15767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20" dirty="0">
                <a:latin typeface="Tahoma"/>
                <a:cs typeface="Tahoma"/>
              </a:rPr>
              <a:t>Relative</a:t>
            </a:r>
            <a:r>
              <a:rPr sz="1100" b="1" spc="-80" dirty="0">
                <a:latin typeface="Tahoma"/>
                <a:cs typeface="Tahoma"/>
              </a:rPr>
              <a:t> </a:t>
            </a:r>
            <a:r>
              <a:rPr sz="1100" b="1" spc="10" dirty="0"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57268" y="4164231"/>
            <a:ext cx="2814955" cy="1809750"/>
            <a:chOff x="1157268" y="4164231"/>
            <a:chExt cx="2814955" cy="1809750"/>
          </a:xfrm>
        </p:grpSpPr>
        <p:sp>
          <p:nvSpPr>
            <p:cNvPr id="26" name="object 26"/>
            <p:cNvSpPr/>
            <p:nvPr/>
          </p:nvSpPr>
          <p:spPr>
            <a:xfrm>
              <a:off x="1190510" y="4302035"/>
              <a:ext cx="2781300" cy="1638300"/>
            </a:xfrm>
            <a:custGeom>
              <a:avLst/>
              <a:gdLst/>
              <a:ahLst/>
              <a:cxnLst/>
              <a:rect l="l" t="t" r="r" b="b"/>
              <a:pathLst>
                <a:path w="2781300" h="1638300">
                  <a:moveTo>
                    <a:pt x="409486" y="0"/>
                  </a:moveTo>
                  <a:lnTo>
                    <a:pt x="4749" y="0"/>
                  </a:lnTo>
                  <a:lnTo>
                    <a:pt x="4749" y="9486"/>
                  </a:lnTo>
                  <a:lnTo>
                    <a:pt x="409486" y="9486"/>
                  </a:lnTo>
                  <a:lnTo>
                    <a:pt x="409486" y="0"/>
                  </a:lnTo>
                  <a:close/>
                </a:path>
                <a:path w="2781300" h="1638300">
                  <a:moveTo>
                    <a:pt x="900049" y="1447927"/>
                  </a:moveTo>
                  <a:lnTo>
                    <a:pt x="490562" y="1447927"/>
                  </a:lnTo>
                  <a:lnTo>
                    <a:pt x="490562" y="1457413"/>
                  </a:lnTo>
                  <a:lnTo>
                    <a:pt x="900049" y="1457413"/>
                  </a:lnTo>
                  <a:lnTo>
                    <a:pt x="900049" y="1447927"/>
                  </a:lnTo>
                  <a:close/>
                </a:path>
                <a:path w="2781300" h="1638300">
                  <a:moveTo>
                    <a:pt x="900049" y="1267053"/>
                  </a:moveTo>
                  <a:lnTo>
                    <a:pt x="490562" y="1267053"/>
                  </a:lnTo>
                  <a:lnTo>
                    <a:pt x="490562" y="1276540"/>
                  </a:lnTo>
                  <a:lnTo>
                    <a:pt x="900049" y="1276540"/>
                  </a:lnTo>
                  <a:lnTo>
                    <a:pt x="900049" y="1267053"/>
                  </a:lnTo>
                  <a:close/>
                </a:path>
                <a:path w="2781300" h="1638300">
                  <a:moveTo>
                    <a:pt x="900049" y="1085862"/>
                  </a:moveTo>
                  <a:lnTo>
                    <a:pt x="490562" y="1085862"/>
                  </a:lnTo>
                  <a:lnTo>
                    <a:pt x="490562" y="1095349"/>
                  </a:lnTo>
                  <a:lnTo>
                    <a:pt x="900049" y="1095349"/>
                  </a:lnTo>
                  <a:lnTo>
                    <a:pt x="900049" y="1085862"/>
                  </a:lnTo>
                  <a:close/>
                </a:path>
                <a:path w="2781300" h="1638300">
                  <a:moveTo>
                    <a:pt x="2767038" y="1447927"/>
                  </a:moveTo>
                  <a:lnTo>
                    <a:pt x="2566886" y="1447927"/>
                  </a:lnTo>
                  <a:lnTo>
                    <a:pt x="2566886" y="1457413"/>
                  </a:lnTo>
                  <a:lnTo>
                    <a:pt x="2767038" y="1457413"/>
                  </a:lnTo>
                  <a:lnTo>
                    <a:pt x="2767038" y="1447927"/>
                  </a:lnTo>
                  <a:close/>
                </a:path>
                <a:path w="2781300" h="1638300">
                  <a:moveTo>
                    <a:pt x="2767038" y="1267053"/>
                  </a:moveTo>
                  <a:lnTo>
                    <a:pt x="2566886" y="1267053"/>
                  </a:lnTo>
                  <a:lnTo>
                    <a:pt x="2566886" y="1276540"/>
                  </a:lnTo>
                  <a:lnTo>
                    <a:pt x="2767038" y="1276540"/>
                  </a:lnTo>
                  <a:lnTo>
                    <a:pt x="2767038" y="1267053"/>
                  </a:lnTo>
                  <a:close/>
                </a:path>
                <a:path w="2781300" h="1638300">
                  <a:moveTo>
                    <a:pt x="2767038" y="1085862"/>
                  </a:moveTo>
                  <a:lnTo>
                    <a:pt x="2566886" y="1085862"/>
                  </a:lnTo>
                  <a:lnTo>
                    <a:pt x="2566886" y="1095349"/>
                  </a:lnTo>
                  <a:lnTo>
                    <a:pt x="2767038" y="1095349"/>
                  </a:lnTo>
                  <a:lnTo>
                    <a:pt x="2767038" y="1085862"/>
                  </a:lnTo>
                  <a:close/>
                </a:path>
                <a:path w="2781300" h="1638300">
                  <a:moveTo>
                    <a:pt x="2767038" y="904989"/>
                  </a:moveTo>
                  <a:lnTo>
                    <a:pt x="490562" y="904989"/>
                  </a:lnTo>
                  <a:lnTo>
                    <a:pt x="490562" y="914476"/>
                  </a:lnTo>
                  <a:lnTo>
                    <a:pt x="2767038" y="914476"/>
                  </a:lnTo>
                  <a:lnTo>
                    <a:pt x="2767038" y="904989"/>
                  </a:lnTo>
                  <a:close/>
                </a:path>
                <a:path w="2781300" h="1638300">
                  <a:moveTo>
                    <a:pt x="2767038" y="724128"/>
                  </a:moveTo>
                  <a:lnTo>
                    <a:pt x="490562" y="724128"/>
                  </a:lnTo>
                  <a:lnTo>
                    <a:pt x="490562" y="733602"/>
                  </a:lnTo>
                  <a:lnTo>
                    <a:pt x="2767038" y="733602"/>
                  </a:lnTo>
                  <a:lnTo>
                    <a:pt x="2767038" y="724128"/>
                  </a:lnTo>
                  <a:close/>
                </a:path>
                <a:path w="2781300" h="1638300">
                  <a:moveTo>
                    <a:pt x="2767038" y="543001"/>
                  </a:moveTo>
                  <a:lnTo>
                    <a:pt x="490562" y="543001"/>
                  </a:lnTo>
                  <a:lnTo>
                    <a:pt x="490562" y="552488"/>
                  </a:lnTo>
                  <a:lnTo>
                    <a:pt x="2767038" y="552488"/>
                  </a:lnTo>
                  <a:lnTo>
                    <a:pt x="2767038" y="543001"/>
                  </a:lnTo>
                  <a:close/>
                </a:path>
                <a:path w="2781300" h="1638300">
                  <a:moveTo>
                    <a:pt x="2767038" y="362127"/>
                  </a:moveTo>
                  <a:lnTo>
                    <a:pt x="490562" y="362127"/>
                  </a:lnTo>
                  <a:lnTo>
                    <a:pt x="490562" y="371614"/>
                  </a:lnTo>
                  <a:lnTo>
                    <a:pt x="2767038" y="371614"/>
                  </a:lnTo>
                  <a:lnTo>
                    <a:pt x="2767038" y="362127"/>
                  </a:lnTo>
                  <a:close/>
                </a:path>
                <a:path w="2781300" h="1638300">
                  <a:moveTo>
                    <a:pt x="2767038" y="181254"/>
                  </a:moveTo>
                  <a:lnTo>
                    <a:pt x="9499" y="181254"/>
                  </a:lnTo>
                  <a:lnTo>
                    <a:pt x="9499" y="14236"/>
                  </a:lnTo>
                  <a:lnTo>
                    <a:pt x="0" y="14236"/>
                  </a:lnTo>
                  <a:lnTo>
                    <a:pt x="0" y="1633537"/>
                  </a:lnTo>
                  <a:lnTo>
                    <a:pt x="9499" y="1633537"/>
                  </a:lnTo>
                  <a:lnTo>
                    <a:pt x="9499" y="1457413"/>
                  </a:lnTo>
                  <a:lnTo>
                    <a:pt x="204901" y="1457413"/>
                  </a:lnTo>
                  <a:lnTo>
                    <a:pt x="204901" y="1447927"/>
                  </a:lnTo>
                  <a:lnTo>
                    <a:pt x="9499" y="1447927"/>
                  </a:lnTo>
                  <a:lnTo>
                    <a:pt x="9499" y="1276540"/>
                  </a:lnTo>
                  <a:lnTo>
                    <a:pt x="204901" y="1276540"/>
                  </a:lnTo>
                  <a:lnTo>
                    <a:pt x="204901" y="1267053"/>
                  </a:lnTo>
                  <a:lnTo>
                    <a:pt x="9499" y="1267053"/>
                  </a:lnTo>
                  <a:lnTo>
                    <a:pt x="9499" y="1095349"/>
                  </a:lnTo>
                  <a:lnTo>
                    <a:pt x="204901" y="1095349"/>
                  </a:lnTo>
                  <a:lnTo>
                    <a:pt x="204901" y="1085862"/>
                  </a:lnTo>
                  <a:lnTo>
                    <a:pt x="9499" y="1085862"/>
                  </a:lnTo>
                  <a:lnTo>
                    <a:pt x="9499" y="914476"/>
                  </a:lnTo>
                  <a:lnTo>
                    <a:pt x="204901" y="914476"/>
                  </a:lnTo>
                  <a:lnTo>
                    <a:pt x="204901" y="904989"/>
                  </a:lnTo>
                  <a:lnTo>
                    <a:pt x="9499" y="904989"/>
                  </a:lnTo>
                  <a:lnTo>
                    <a:pt x="9499" y="733602"/>
                  </a:lnTo>
                  <a:lnTo>
                    <a:pt x="204901" y="733602"/>
                  </a:lnTo>
                  <a:lnTo>
                    <a:pt x="204901" y="724128"/>
                  </a:lnTo>
                  <a:lnTo>
                    <a:pt x="9499" y="724128"/>
                  </a:lnTo>
                  <a:lnTo>
                    <a:pt x="9499" y="552488"/>
                  </a:lnTo>
                  <a:lnTo>
                    <a:pt x="204901" y="552488"/>
                  </a:lnTo>
                  <a:lnTo>
                    <a:pt x="204901" y="543001"/>
                  </a:lnTo>
                  <a:lnTo>
                    <a:pt x="9499" y="543001"/>
                  </a:lnTo>
                  <a:lnTo>
                    <a:pt x="9499" y="371614"/>
                  </a:lnTo>
                  <a:lnTo>
                    <a:pt x="204901" y="371614"/>
                  </a:lnTo>
                  <a:lnTo>
                    <a:pt x="204901" y="362127"/>
                  </a:lnTo>
                  <a:lnTo>
                    <a:pt x="9499" y="362127"/>
                  </a:lnTo>
                  <a:lnTo>
                    <a:pt x="9499" y="190741"/>
                  </a:lnTo>
                  <a:lnTo>
                    <a:pt x="2767038" y="190741"/>
                  </a:lnTo>
                  <a:lnTo>
                    <a:pt x="2767038" y="181254"/>
                  </a:lnTo>
                  <a:close/>
                </a:path>
                <a:path w="2781300" h="1638300">
                  <a:moveTo>
                    <a:pt x="2767038" y="0"/>
                  </a:moveTo>
                  <a:lnTo>
                    <a:pt x="2285911" y="0"/>
                  </a:lnTo>
                  <a:lnTo>
                    <a:pt x="2285911" y="9486"/>
                  </a:lnTo>
                  <a:lnTo>
                    <a:pt x="2767038" y="9486"/>
                  </a:lnTo>
                  <a:lnTo>
                    <a:pt x="2767038" y="0"/>
                  </a:lnTo>
                  <a:close/>
                </a:path>
                <a:path w="2781300" h="1638300">
                  <a:moveTo>
                    <a:pt x="2776537" y="1628800"/>
                  </a:moveTo>
                  <a:lnTo>
                    <a:pt x="2566886" y="1628800"/>
                  </a:lnTo>
                  <a:lnTo>
                    <a:pt x="2566886" y="1633537"/>
                  </a:lnTo>
                  <a:lnTo>
                    <a:pt x="2281224" y="1633537"/>
                  </a:lnTo>
                  <a:lnTo>
                    <a:pt x="2281224" y="1628800"/>
                  </a:lnTo>
                  <a:lnTo>
                    <a:pt x="1871675" y="1628800"/>
                  </a:lnTo>
                  <a:lnTo>
                    <a:pt x="1871675" y="1633537"/>
                  </a:lnTo>
                  <a:lnTo>
                    <a:pt x="1595513" y="1633537"/>
                  </a:lnTo>
                  <a:lnTo>
                    <a:pt x="1595513" y="1628800"/>
                  </a:lnTo>
                  <a:lnTo>
                    <a:pt x="1186027" y="1628800"/>
                  </a:lnTo>
                  <a:lnTo>
                    <a:pt x="1186027" y="1633537"/>
                  </a:lnTo>
                  <a:lnTo>
                    <a:pt x="900049" y="1633537"/>
                  </a:lnTo>
                  <a:lnTo>
                    <a:pt x="900049" y="1628800"/>
                  </a:lnTo>
                  <a:lnTo>
                    <a:pt x="14262" y="1628800"/>
                  </a:lnTo>
                  <a:lnTo>
                    <a:pt x="14262" y="1633537"/>
                  </a:lnTo>
                  <a:lnTo>
                    <a:pt x="14262" y="1638274"/>
                  </a:lnTo>
                  <a:lnTo>
                    <a:pt x="2776537" y="1638274"/>
                  </a:lnTo>
                  <a:lnTo>
                    <a:pt x="2776537" y="1633537"/>
                  </a:lnTo>
                  <a:lnTo>
                    <a:pt x="2776537" y="1628800"/>
                  </a:lnTo>
                  <a:close/>
                </a:path>
                <a:path w="2781300" h="1638300">
                  <a:moveTo>
                    <a:pt x="2781287" y="4749"/>
                  </a:moveTo>
                  <a:lnTo>
                    <a:pt x="2771787" y="4749"/>
                  </a:lnTo>
                  <a:lnTo>
                    <a:pt x="2771787" y="1624050"/>
                  </a:lnTo>
                  <a:lnTo>
                    <a:pt x="2781287" y="1624050"/>
                  </a:lnTo>
                  <a:lnTo>
                    <a:pt x="2781287" y="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5424" y="4497451"/>
              <a:ext cx="285750" cy="1438275"/>
            </a:xfrm>
            <a:custGeom>
              <a:avLst/>
              <a:gdLst/>
              <a:ahLst/>
              <a:cxnLst/>
              <a:rect l="l" t="t" r="r" b="b"/>
              <a:pathLst>
                <a:path w="285750" h="1438275">
                  <a:moveTo>
                    <a:pt x="285659" y="0"/>
                  </a:moveTo>
                  <a:lnTo>
                    <a:pt x="0" y="0"/>
                  </a:lnTo>
                  <a:lnTo>
                    <a:pt x="0" y="1438115"/>
                  </a:lnTo>
                  <a:lnTo>
                    <a:pt x="285659" y="1438115"/>
                  </a:lnTo>
                  <a:lnTo>
                    <a:pt x="2856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5424" y="4497451"/>
              <a:ext cx="285750" cy="1438275"/>
            </a:xfrm>
            <a:custGeom>
              <a:avLst/>
              <a:gdLst/>
              <a:ahLst/>
              <a:cxnLst/>
              <a:rect l="l" t="t" r="r" b="b"/>
              <a:pathLst>
                <a:path w="285750" h="1438275">
                  <a:moveTo>
                    <a:pt x="0" y="1438115"/>
                  </a:moveTo>
                  <a:lnTo>
                    <a:pt x="285659" y="1438115"/>
                  </a:lnTo>
                  <a:lnTo>
                    <a:pt x="285659" y="0"/>
                  </a:lnTo>
                  <a:lnTo>
                    <a:pt x="0" y="0"/>
                  </a:lnTo>
                  <a:lnTo>
                    <a:pt x="0" y="1438115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76538" y="5387898"/>
              <a:ext cx="409575" cy="372110"/>
            </a:xfrm>
            <a:custGeom>
              <a:avLst/>
              <a:gdLst/>
              <a:ahLst/>
              <a:cxnLst/>
              <a:rect l="l" t="t" r="r" b="b"/>
              <a:pathLst>
                <a:path w="409575" h="372110">
                  <a:moveTo>
                    <a:pt x="409486" y="362064"/>
                  </a:moveTo>
                  <a:lnTo>
                    <a:pt x="0" y="362064"/>
                  </a:lnTo>
                  <a:lnTo>
                    <a:pt x="0" y="371551"/>
                  </a:lnTo>
                  <a:lnTo>
                    <a:pt x="409486" y="371551"/>
                  </a:lnTo>
                  <a:lnTo>
                    <a:pt x="409486" y="362064"/>
                  </a:lnTo>
                  <a:close/>
                </a:path>
                <a:path w="409575" h="372110">
                  <a:moveTo>
                    <a:pt x="409486" y="181190"/>
                  </a:moveTo>
                  <a:lnTo>
                    <a:pt x="0" y="181190"/>
                  </a:lnTo>
                  <a:lnTo>
                    <a:pt x="0" y="190677"/>
                  </a:lnTo>
                  <a:lnTo>
                    <a:pt x="409486" y="190677"/>
                  </a:lnTo>
                  <a:lnTo>
                    <a:pt x="409486" y="181190"/>
                  </a:lnTo>
                  <a:close/>
                </a:path>
                <a:path w="409575" h="372110">
                  <a:moveTo>
                    <a:pt x="409486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09486" y="9486"/>
                  </a:lnTo>
                  <a:lnTo>
                    <a:pt x="4094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90570" y="5325917"/>
              <a:ext cx="286385" cy="610235"/>
            </a:xfrm>
            <a:custGeom>
              <a:avLst/>
              <a:gdLst/>
              <a:ahLst/>
              <a:cxnLst/>
              <a:rect l="l" t="t" r="r" b="b"/>
              <a:pathLst>
                <a:path w="286385" h="610235">
                  <a:moveTo>
                    <a:pt x="285976" y="0"/>
                  </a:moveTo>
                  <a:lnTo>
                    <a:pt x="0" y="0"/>
                  </a:lnTo>
                  <a:lnTo>
                    <a:pt x="0" y="609649"/>
                  </a:lnTo>
                  <a:lnTo>
                    <a:pt x="285976" y="609649"/>
                  </a:lnTo>
                  <a:lnTo>
                    <a:pt x="28597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90570" y="5325917"/>
              <a:ext cx="286385" cy="610235"/>
            </a:xfrm>
            <a:custGeom>
              <a:avLst/>
              <a:gdLst/>
              <a:ahLst/>
              <a:cxnLst/>
              <a:rect l="l" t="t" r="r" b="b"/>
              <a:pathLst>
                <a:path w="286385" h="610235">
                  <a:moveTo>
                    <a:pt x="0" y="609649"/>
                  </a:moveTo>
                  <a:lnTo>
                    <a:pt x="285976" y="609649"/>
                  </a:lnTo>
                  <a:lnTo>
                    <a:pt x="285976" y="0"/>
                  </a:lnTo>
                  <a:lnTo>
                    <a:pt x="0" y="0"/>
                  </a:lnTo>
                  <a:lnTo>
                    <a:pt x="0" y="609649"/>
                  </a:lnTo>
                  <a:close/>
                </a:path>
              </a:pathLst>
            </a:custGeom>
            <a:ln w="94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62186" y="5387898"/>
              <a:ext cx="409575" cy="372110"/>
            </a:xfrm>
            <a:custGeom>
              <a:avLst/>
              <a:gdLst/>
              <a:ahLst/>
              <a:cxnLst/>
              <a:rect l="l" t="t" r="r" b="b"/>
              <a:pathLst>
                <a:path w="409575" h="372110">
                  <a:moveTo>
                    <a:pt x="409549" y="362064"/>
                  </a:moveTo>
                  <a:lnTo>
                    <a:pt x="0" y="362064"/>
                  </a:lnTo>
                  <a:lnTo>
                    <a:pt x="0" y="371551"/>
                  </a:lnTo>
                  <a:lnTo>
                    <a:pt x="409549" y="371551"/>
                  </a:lnTo>
                  <a:lnTo>
                    <a:pt x="409549" y="362064"/>
                  </a:lnTo>
                  <a:close/>
                </a:path>
                <a:path w="409575" h="372110">
                  <a:moveTo>
                    <a:pt x="409549" y="181190"/>
                  </a:moveTo>
                  <a:lnTo>
                    <a:pt x="0" y="181190"/>
                  </a:lnTo>
                  <a:lnTo>
                    <a:pt x="0" y="190677"/>
                  </a:lnTo>
                  <a:lnTo>
                    <a:pt x="409549" y="190677"/>
                  </a:lnTo>
                  <a:lnTo>
                    <a:pt x="409549" y="181190"/>
                  </a:lnTo>
                  <a:close/>
                </a:path>
                <a:path w="409575" h="372110">
                  <a:moveTo>
                    <a:pt x="409549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09549" y="9486"/>
                  </a:lnTo>
                  <a:lnTo>
                    <a:pt x="409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6034" y="5335720"/>
              <a:ext cx="276225" cy="600075"/>
            </a:xfrm>
            <a:custGeom>
              <a:avLst/>
              <a:gdLst/>
              <a:ahLst/>
              <a:cxnLst/>
              <a:rect l="l" t="t" r="r" b="b"/>
              <a:pathLst>
                <a:path w="276225" h="600075">
                  <a:moveTo>
                    <a:pt x="276158" y="0"/>
                  </a:moveTo>
                  <a:lnTo>
                    <a:pt x="0" y="0"/>
                  </a:lnTo>
                  <a:lnTo>
                    <a:pt x="0" y="599847"/>
                  </a:lnTo>
                  <a:lnTo>
                    <a:pt x="276158" y="599847"/>
                  </a:lnTo>
                  <a:lnTo>
                    <a:pt x="276158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86034" y="5335720"/>
              <a:ext cx="276225" cy="600075"/>
            </a:xfrm>
            <a:custGeom>
              <a:avLst/>
              <a:gdLst/>
              <a:ahLst/>
              <a:cxnLst/>
              <a:rect l="l" t="t" r="r" b="b"/>
              <a:pathLst>
                <a:path w="276225" h="600075">
                  <a:moveTo>
                    <a:pt x="0" y="599847"/>
                  </a:moveTo>
                  <a:lnTo>
                    <a:pt x="276158" y="599847"/>
                  </a:lnTo>
                  <a:lnTo>
                    <a:pt x="276158" y="0"/>
                  </a:lnTo>
                  <a:lnTo>
                    <a:pt x="0" y="0"/>
                  </a:lnTo>
                  <a:lnTo>
                    <a:pt x="0" y="599847"/>
                  </a:lnTo>
                  <a:close/>
                </a:path>
              </a:pathLst>
            </a:custGeom>
            <a:ln w="94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71743" y="5345206"/>
              <a:ext cx="285750" cy="590550"/>
            </a:xfrm>
            <a:custGeom>
              <a:avLst/>
              <a:gdLst/>
              <a:ahLst/>
              <a:cxnLst/>
              <a:rect l="l" t="t" r="r" b="b"/>
              <a:pathLst>
                <a:path w="285750" h="590550">
                  <a:moveTo>
                    <a:pt x="285659" y="0"/>
                  </a:moveTo>
                  <a:lnTo>
                    <a:pt x="0" y="0"/>
                  </a:lnTo>
                  <a:lnTo>
                    <a:pt x="0" y="590360"/>
                  </a:lnTo>
                  <a:lnTo>
                    <a:pt x="285659" y="590360"/>
                  </a:lnTo>
                  <a:lnTo>
                    <a:pt x="2856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71743" y="5345206"/>
              <a:ext cx="285750" cy="590550"/>
            </a:xfrm>
            <a:custGeom>
              <a:avLst/>
              <a:gdLst/>
              <a:ahLst/>
              <a:cxnLst/>
              <a:rect l="l" t="t" r="r" b="b"/>
              <a:pathLst>
                <a:path w="285750" h="590550">
                  <a:moveTo>
                    <a:pt x="0" y="590360"/>
                  </a:moveTo>
                  <a:lnTo>
                    <a:pt x="285659" y="590360"/>
                  </a:lnTo>
                  <a:lnTo>
                    <a:pt x="285659" y="0"/>
                  </a:lnTo>
                  <a:lnTo>
                    <a:pt x="0" y="0"/>
                  </a:lnTo>
                  <a:lnTo>
                    <a:pt x="0" y="590360"/>
                  </a:lnTo>
                  <a:close/>
                </a:path>
              </a:pathLst>
            </a:custGeom>
            <a:ln w="94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7268" y="4306778"/>
              <a:ext cx="2809875" cy="1667510"/>
            </a:xfrm>
            <a:custGeom>
              <a:avLst/>
              <a:gdLst/>
              <a:ahLst/>
              <a:cxnLst/>
              <a:rect l="l" t="t" r="r" b="b"/>
              <a:pathLst>
                <a:path w="2809875" h="1667510">
                  <a:moveTo>
                    <a:pt x="38003" y="0"/>
                  </a:moveTo>
                  <a:lnTo>
                    <a:pt x="38003" y="1619302"/>
                  </a:lnTo>
                </a:path>
                <a:path w="2809875" h="1667510">
                  <a:moveTo>
                    <a:pt x="0" y="1628788"/>
                  </a:moveTo>
                  <a:lnTo>
                    <a:pt x="28502" y="1628788"/>
                  </a:lnTo>
                </a:path>
                <a:path w="2809875" h="1667510">
                  <a:moveTo>
                    <a:pt x="0" y="1447917"/>
                  </a:moveTo>
                  <a:lnTo>
                    <a:pt x="28502" y="1447917"/>
                  </a:lnTo>
                </a:path>
                <a:path w="2809875" h="1667510">
                  <a:moveTo>
                    <a:pt x="0" y="1267046"/>
                  </a:moveTo>
                  <a:lnTo>
                    <a:pt x="28502" y="1267046"/>
                  </a:lnTo>
                </a:path>
                <a:path w="2809875" h="1667510">
                  <a:moveTo>
                    <a:pt x="0" y="1085859"/>
                  </a:moveTo>
                  <a:lnTo>
                    <a:pt x="28502" y="1085859"/>
                  </a:lnTo>
                </a:path>
                <a:path w="2809875" h="1667510">
                  <a:moveTo>
                    <a:pt x="0" y="904988"/>
                  </a:moveTo>
                  <a:lnTo>
                    <a:pt x="28502" y="904988"/>
                  </a:lnTo>
                </a:path>
                <a:path w="2809875" h="1667510">
                  <a:moveTo>
                    <a:pt x="0" y="724116"/>
                  </a:moveTo>
                  <a:lnTo>
                    <a:pt x="28502" y="724116"/>
                  </a:lnTo>
                </a:path>
                <a:path w="2809875" h="1667510">
                  <a:moveTo>
                    <a:pt x="0" y="542992"/>
                  </a:moveTo>
                  <a:lnTo>
                    <a:pt x="28502" y="542992"/>
                  </a:lnTo>
                </a:path>
                <a:path w="2809875" h="1667510">
                  <a:moveTo>
                    <a:pt x="0" y="362121"/>
                  </a:moveTo>
                  <a:lnTo>
                    <a:pt x="28502" y="362121"/>
                  </a:lnTo>
                </a:path>
                <a:path w="2809875" h="1667510">
                  <a:moveTo>
                    <a:pt x="0" y="181250"/>
                  </a:moveTo>
                  <a:lnTo>
                    <a:pt x="28502" y="181250"/>
                  </a:lnTo>
                </a:path>
                <a:path w="2809875" h="1667510">
                  <a:moveTo>
                    <a:pt x="0" y="0"/>
                  </a:moveTo>
                  <a:lnTo>
                    <a:pt x="28502" y="0"/>
                  </a:lnTo>
                </a:path>
                <a:path w="2809875" h="1667510">
                  <a:moveTo>
                    <a:pt x="38003" y="1628788"/>
                  </a:moveTo>
                  <a:lnTo>
                    <a:pt x="2800285" y="1628788"/>
                  </a:lnTo>
                </a:path>
                <a:path w="2809875" h="1667510">
                  <a:moveTo>
                    <a:pt x="38003" y="1667050"/>
                  </a:moveTo>
                  <a:lnTo>
                    <a:pt x="38003" y="1638275"/>
                  </a:lnTo>
                </a:path>
                <a:path w="2809875" h="1667510">
                  <a:moveTo>
                    <a:pt x="733530" y="1667050"/>
                  </a:moveTo>
                  <a:lnTo>
                    <a:pt x="733530" y="1638275"/>
                  </a:lnTo>
                </a:path>
                <a:path w="2809875" h="1667510">
                  <a:moveTo>
                    <a:pt x="1428613" y="1667050"/>
                  </a:moveTo>
                  <a:lnTo>
                    <a:pt x="1428613" y="1638275"/>
                  </a:lnTo>
                </a:path>
                <a:path w="2809875" h="1667510">
                  <a:moveTo>
                    <a:pt x="2114575" y="1667050"/>
                  </a:moveTo>
                  <a:lnTo>
                    <a:pt x="2114575" y="1638275"/>
                  </a:lnTo>
                </a:path>
                <a:path w="2809875" h="1667510">
                  <a:moveTo>
                    <a:pt x="2809786" y="1667050"/>
                  </a:moveTo>
                  <a:lnTo>
                    <a:pt x="2809786" y="1638275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00009" y="4168974"/>
              <a:ext cx="1867535" cy="257175"/>
            </a:xfrm>
            <a:custGeom>
              <a:avLst/>
              <a:gdLst/>
              <a:ahLst/>
              <a:cxnLst/>
              <a:rect l="l" t="t" r="r" b="b"/>
              <a:pathLst>
                <a:path w="1867535" h="257175">
                  <a:moveTo>
                    <a:pt x="0" y="257077"/>
                  </a:moveTo>
                  <a:lnTo>
                    <a:pt x="1866983" y="257077"/>
                  </a:lnTo>
                  <a:lnTo>
                    <a:pt x="1866983" y="0"/>
                  </a:lnTo>
                  <a:lnTo>
                    <a:pt x="0" y="0"/>
                  </a:lnTo>
                  <a:lnTo>
                    <a:pt x="0" y="257077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8878" y="4254603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85824" y="0"/>
                  </a:moveTo>
                  <a:lnTo>
                    <a:pt x="0" y="0"/>
                  </a:lnTo>
                  <a:lnTo>
                    <a:pt x="0" y="85692"/>
                  </a:lnTo>
                  <a:lnTo>
                    <a:pt x="85824" y="85692"/>
                  </a:lnTo>
                  <a:lnTo>
                    <a:pt x="8582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8878" y="4254603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0" y="85692"/>
                  </a:moveTo>
                  <a:lnTo>
                    <a:pt x="85824" y="85692"/>
                  </a:lnTo>
                  <a:lnTo>
                    <a:pt x="85824" y="0"/>
                  </a:lnTo>
                  <a:lnTo>
                    <a:pt x="0" y="0"/>
                  </a:lnTo>
                  <a:lnTo>
                    <a:pt x="0" y="85692"/>
                  </a:lnTo>
                  <a:close/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8682" y="4182899"/>
            <a:ext cx="540385" cy="1835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050" b="1" spc="5" dirty="0">
                <a:latin typeface="Tahoma"/>
                <a:cs typeface="Tahoma"/>
              </a:rPr>
              <a:t>180000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60"/>
              </a:spcBef>
            </a:pPr>
            <a:r>
              <a:rPr sz="1050" b="1" spc="5" dirty="0">
                <a:latin typeface="Tahoma"/>
                <a:cs typeface="Tahoma"/>
              </a:rPr>
              <a:t>160000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1050" b="1" spc="5" dirty="0">
                <a:latin typeface="Tahoma"/>
                <a:cs typeface="Tahoma"/>
              </a:rPr>
              <a:t>140000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65"/>
              </a:spcBef>
            </a:pPr>
            <a:r>
              <a:rPr sz="1050" b="1" spc="5" dirty="0">
                <a:latin typeface="Tahoma"/>
                <a:cs typeface="Tahoma"/>
              </a:rPr>
              <a:t>120000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60"/>
              </a:spcBef>
            </a:pPr>
            <a:r>
              <a:rPr sz="1050" b="1" spc="5" dirty="0">
                <a:latin typeface="Tahoma"/>
                <a:cs typeface="Tahoma"/>
              </a:rPr>
              <a:t>100000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1050" b="1" spc="5" dirty="0">
                <a:latin typeface="Tahoma"/>
                <a:cs typeface="Tahoma"/>
              </a:rPr>
              <a:t>80000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65"/>
              </a:spcBef>
            </a:pPr>
            <a:r>
              <a:rPr sz="1050" b="1" spc="5" dirty="0">
                <a:latin typeface="Tahoma"/>
                <a:cs typeface="Tahoma"/>
              </a:rPr>
              <a:t>60000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60"/>
              </a:spcBef>
            </a:pPr>
            <a:r>
              <a:rPr sz="1050" b="1" spc="5" dirty="0">
                <a:latin typeface="Tahoma"/>
                <a:cs typeface="Tahoma"/>
              </a:rPr>
              <a:t>40000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1050" b="1" spc="5" dirty="0">
                <a:latin typeface="Tahoma"/>
                <a:cs typeface="Tahoma"/>
              </a:rPr>
              <a:t>20000</a:t>
            </a:r>
            <a:endParaRPr sz="10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165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8971" y="6022788"/>
            <a:ext cx="3619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latin typeface="Tahoma"/>
                <a:cs typeface="Tahoma"/>
              </a:rPr>
              <a:t>n</a:t>
            </a:r>
            <a:r>
              <a:rPr sz="1050" b="1" spc="25" dirty="0">
                <a:latin typeface="Tahoma"/>
                <a:cs typeface="Tahoma"/>
              </a:rPr>
              <a:t>o</a:t>
            </a:r>
            <a:r>
              <a:rPr sz="1050" b="1" spc="-5" dirty="0">
                <a:latin typeface="Tahoma"/>
                <a:cs typeface="Tahoma"/>
              </a:rPr>
              <a:t>ne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20941" y="6022788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16151" y="6022788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11614" y="6022788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49443" y="4194156"/>
            <a:ext cx="91821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5" dirty="0">
                <a:latin typeface="Tahoma"/>
                <a:cs typeface="Tahoma"/>
              </a:rPr>
              <a:t>Clock</a:t>
            </a:r>
            <a:r>
              <a:rPr sz="1100" b="1" spc="-80" dirty="0">
                <a:latin typeface="Tahoma"/>
                <a:cs typeface="Tahoma"/>
              </a:rPr>
              <a:t> </a:t>
            </a:r>
            <a:r>
              <a:rPr sz="1100" b="1" spc="20" dirty="0">
                <a:latin typeface="Tahoma"/>
                <a:cs typeface="Tahoma"/>
              </a:rPr>
              <a:t>Cycles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041817" y="1902068"/>
            <a:ext cx="2910205" cy="1800225"/>
            <a:chOff x="5041817" y="1902068"/>
            <a:chExt cx="2910205" cy="1800225"/>
          </a:xfrm>
        </p:grpSpPr>
        <p:sp>
          <p:nvSpPr>
            <p:cNvPr id="48" name="object 48"/>
            <p:cNvSpPr/>
            <p:nvPr/>
          </p:nvSpPr>
          <p:spPr>
            <a:xfrm>
              <a:off x="5075059" y="2030386"/>
              <a:ext cx="2876550" cy="1638300"/>
            </a:xfrm>
            <a:custGeom>
              <a:avLst/>
              <a:gdLst/>
              <a:ahLst/>
              <a:cxnLst/>
              <a:rect l="l" t="t" r="r" b="b"/>
              <a:pathLst>
                <a:path w="2876550" h="1638300">
                  <a:moveTo>
                    <a:pt x="380987" y="0"/>
                  </a:moveTo>
                  <a:lnTo>
                    <a:pt x="4749" y="0"/>
                  </a:lnTo>
                  <a:lnTo>
                    <a:pt x="4749" y="9486"/>
                  </a:lnTo>
                  <a:lnTo>
                    <a:pt x="380987" y="9486"/>
                  </a:lnTo>
                  <a:lnTo>
                    <a:pt x="380987" y="0"/>
                  </a:lnTo>
                  <a:close/>
                </a:path>
                <a:path w="2876550" h="1638300">
                  <a:moveTo>
                    <a:pt x="928941" y="1400175"/>
                  </a:moveTo>
                  <a:lnTo>
                    <a:pt x="500062" y="1400175"/>
                  </a:lnTo>
                  <a:lnTo>
                    <a:pt x="500062" y="1409661"/>
                  </a:lnTo>
                  <a:lnTo>
                    <a:pt x="928941" y="1409661"/>
                  </a:lnTo>
                  <a:lnTo>
                    <a:pt x="928941" y="1400175"/>
                  </a:lnTo>
                  <a:close/>
                </a:path>
                <a:path w="2876550" h="1638300">
                  <a:moveTo>
                    <a:pt x="2366988" y="1162075"/>
                  </a:moveTo>
                  <a:lnTo>
                    <a:pt x="500062" y="1162075"/>
                  </a:lnTo>
                  <a:lnTo>
                    <a:pt x="500062" y="1166812"/>
                  </a:lnTo>
                  <a:lnTo>
                    <a:pt x="500062" y="1171562"/>
                  </a:lnTo>
                  <a:lnTo>
                    <a:pt x="2366988" y="1171562"/>
                  </a:lnTo>
                  <a:lnTo>
                    <a:pt x="2366988" y="1166812"/>
                  </a:lnTo>
                  <a:lnTo>
                    <a:pt x="2366988" y="1162075"/>
                  </a:lnTo>
                  <a:close/>
                </a:path>
                <a:path w="2876550" h="1638300">
                  <a:moveTo>
                    <a:pt x="2862300" y="1400175"/>
                  </a:moveTo>
                  <a:lnTo>
                    <a:pt x="2652649" y="1400175"/>
                  </a:lnTo>
                  <a:lnTo>
                    <a:pt x="2652649" y="1409661"/>
                  </a:lnTo>
                  <a:lnTo>
                    <a:pt x="2862300" y="1409661"/>
                  </a:lnTo>
                  <a:lnTo>
                    <a:pt x="2862300" y="1400175"/>
                  </a:lnTo>
                  <a:close/>
                </a:path>
                <a:path w="2876550" h="1638300">
                  <a:moveTo>
                    <a:pt x="2862300" y="1162075"/>
                  </a:moveTo>
                  <a:lnTo>
                    <a:pt x="2652649" y="1162075"/>
                  </a:lnTo>
                  <a:lnTo>
                    <a:pt x="2652649" y="1166812"/>
                  </a:lnTo>
                  <a:lnTo>
                    <a:pt x="2652649" y="1171562"/>
                  </a:lnTo>
                  <a:lnTo>
                    <a:pt x="2862300" y="1171562"/>
                  </a:lnTo>
                  <a:lnTo>
                    <a:pt x="2862300" y="1166812"/>
                  </a:lnTo>
                  <a:lnTo>
                    <a:pt x="2862300" y="1162075"/>
                  </a:lnTo>
                  <a:close/>
                </a:path>
                <a:path w="2876550" h="1638300">
                  <a:moveTo>
                    <a:pt x="2862300" y="933450"/>
                  </a:moveTo>
                  <a:lnTo>
                    <a:pt x="500062" y="933450"/>
                  </a:lnTo>
                  <a:lnTo>
                    <a:pt x="500062" y="942936"/>
                  </a:lnTo>
                  <a:lnTo>
                    <a:pt x="2862300" y="942936"/>
                  </a:lnTo>
                  <a:lnTo>
                    <a:pt x="2862300" y="933450"/>
                  </a:lnTo>
                  <a:close/>
                </a:path>
                <a:path w="2876550" h="1638300">
                  <a:moveTo>
                    <a:pt x="2862300" y="695413"/>
                  </a:moveTo>
                  <a:lnTo>
                    <a:pt x="500062" y="695413"/>
                  </a:lnTo>
                  <a:lnTo>
                    <a:pt x="500062" y="704900"/>
                  </a:lnTo>
                  <a:lnTo>
                    <a:pt x="2862300" y="704900"/>
                  </a:lnTo>
                  <a:lnTo>
                    <a:pt x="2862300" y="695413"/>
                  </a:lnTo>
                  <a:close/>
                </a:path>
                <a:path w="2876550" h="1638300">
                  <a:moveTo>
                    <a:pt x="2862300" y="466725"/>
                  </a:moveTo>
                  <a:lnTo>
                    <a:pt x="500062" y="466725"/>
                  </a:lnTo>
                  <a:lnTo>
                    <a:pt x="500062" y="476211"/>
                  </a:lnTo>
                  <a:lnTo>
                    <a:pt x="2862300" y="476211"/>
                  </a:lnTo>
                  <a:lnTo>
                    <a:pt x="2862300" y="466725"/>
                  </a:lnTo>
                  <a:close/>
                </a:path>
                <a:path w="2876550" h="1638300">
                  <a:moveTo>
                    <a:pt x="2862300" y="228688"/>
                  </a:moveTo>
                  <a:lnTo>
                    <a:pt x="9499" y="228688"/>
                  </a:lnTo>
                  <a:lnTo>
                    <a:pt x="9499" y="14236"/>
                  </a:lnTo>
                  <a:lnTo>
                    <a:pt x="0" y="14236"/>
                  </a:lnTo>
                  <a:lnTo>
                    <a:pt x="0" y="1633537"/>
                  </a:lnTo>
                  <a:lnTo>
                    <a:pt x="9499" y="1633537"/>
                  </a:lnTo>
                  <a:lnTo>
                    <a:pt x="9499" y="1409661"/>
                  </a:lnTo>
                  <a:lnTo>
                    <a:pt x="214414" y="1409661"/>
                  </a:lnTo>
                  <a:lnTo>
                    <a:pt x="214414" y="1400175"/>
                  </a:lnTo>
                  <a:lnTo>
                    <a:pt x="9499" y="1400175"/>
                  </a:lnTo>
                  <a:lnTo>
                    <a:pt x="9499" y="1171562"/>
                  </a:lnTo>
                  <a:lnTo>
                    <a:pt x="214414" y="1171562"/>
                  </a:lnTo>
                  <a:lnTo>
                    <a:pt x="214414" y="1162075"/>
                  </a:lnTo>
                  <a:lnTo>
                    <a:pt x="9499" y="1162075"/>
                  </a:lnTo>
                  <a:lnTo>
                    <a:pt x="9499" y="942936"/>
                  </a:lnTo>
                  <a:lnTo>
                    <a:pt x="214414" y="942936"/>
                  </a:lnTo>
                  <a:lnTo>
                    <a:pt x="214414" y="933450"/>
                  </a:lnTo>
                  <a:lnTo>
                    <a:pt x="9499" y="933450"/>
                  </a:lnTo>
                  <a:lnTo>
                    <a:pt x="9499" y="704900"/>
                  </a:lnTo>
                  <a:lnTo>
                    <a:pt x="214414" y="704900"/>
                  </a:lnTo>
                  <a:lnTo>
                    <a:pt x="214414" y="695413"/>
                  </a:lnTo>
                  <a:lnTo>
                    <a:pt x="9499" y="695413"/>
                  </a:lnTo>
                  <a:lnTo>
                    <a:pt x="9499" y="476211"/>
                  </a:lnTo>
                  <a:lnTo>
                    <a:pt x="214414" y="476211"/>
                  </a:lnTo>
                  <a:lnTo>
                    <a:pt x="214414" y="466725"/>
                  </a:lnTo>
                  <a:lnTo>
                    <a:pt x="9499" y="466725"/>
                  </a:lnTo>
                  <a:lnTo>
                    <a:pt x="9499" y="238175"/>
                  </a:lnTo>
                  <a:lnTo>
                    <a:pt x="2862300" y="238175"/>
                  </a:lnTo>
                  <a:lnTo>
                    <a:pt x="2862300" y="228688"/>
                  </a:lnTo>
                  <a:close/>
                </a:path>
                <a:path w="2876550" h="1638300">
                  <a:moveTo>
                    <a:pt x="2862300" y="0"/>
                  </a:moveTo>
                  <a:lnTo>
                    <a:pt x="2257412" y="0"/>
                  </a:lnTo>
                  <a:lnTo>
                    <a:pt x="2257412" y="9486"/>
                  </a:lnTo>
                  <a:lnTo>
                    <a:pt x="2862300" y="9486"/>
                  </a:lnTo>
                  <a:lnTo>
                    <a:pt x="2862300" y="0"/>
                  </a:lnTo>
                  <a:close/>
                </a:path>
                <a:path w="2876550" h="1638300">
                  <a:moveTo>
                    <a:pt x="2871800" y="1628800"/>
                  </a:moveTo>
                  <a:lnTo>
                    <a:pt x="2652649" y="1628800"/>
                  </a:lnTo>
                  <a:lnTo>
                    <a:pt x="2652649" y="1633537"/>
                  </a:lnTo>
                  <a:lnTo>
                    <a:pt x="2366988" y="1633537"/>
                  </a:lnTo>
                  <a:lnTo>
                    <a:pt x="2366988" y="1628800"/>
                  </a:lnTo>
                  <a:lnTo>
                    <a:pt x="1938502" y="1628800"/>
                  </a:lnTo>
                  <a:lnTo>
                    <a:pt x="1938502" y="1633537"/>
                  </a:lnTo>
                  <a:lnTo>
                    <a:pt x="1652524" y="1633537"/>
                  </a:lnTo>
                  <a:lnTo>
                    <a:pt x="1652524" y="1628800"/>
                  </a:lnTo>
                  <a:lnTo>
                    <a:pt x="1224102" y="1628800"/>
                  </a:lnTo>
                  <a:lnTo>
                    <a:pt x="1224102" y="1633537"/>
                  </a:lnTo>
                  <a:lnTo>
                    <a:pt x="928941" y="1633537"/>
                  </a:lnTo>
                  <a:lnTo>
                    <a:pt x="928941" y="1628800"/>
                  </a:lnTo>
                  <a:lnTo>
                    <a:pt x="14262" y="1628800"/>
                  </a:lnTo>
                  <a:lnTo>
                    <a:pt x="14262" y="1633537"/>
                  </a:lnTo>
                  <a:lnTo>
                    <a:pt x="14262" y="1638274"/>
                  </a:lnTo>
                  <a:lnTo>
                    <a:pt x="2871800" y="1638274"/>
                  </a:lnTo>
                  <a:lnTo>
                    <a:pt x="2871800" y="1633537"/>
                  </a:lnTo>
                  <a:lnTo>
                    <a:pt x="2871800" y="1628800"/>
                  </a:lnTo>
                  <a:close/>
                </a:path>
                <a:path w="2876550" h="1638300">
                  <a:moveTo>
                    <a:pt x="2876550" y="4749"/>
                  </a:moveTo>
                  <a:lnTo>
                    <a:pt x="2867050" y="4749"/>
                  </a:lnTo>
                  <a:lnTo>
                    <a:pt x="2867050" y="1624050"/>
                  </a:lnTo>
                  <a:lnTo>
                    <a:pt x="2876550" y="1624050"/>
                  </a:lnTo>
                  <a:lnTo>
                    <a:pt x="2876550" y="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9473" y="2330404"/>
              <a:ext cx="285750" cy="1334135"/>
            </a:xfrm>
            <a:custGeom>
              <a:avLst/>
              <a:gdLst/>
              <a:ahLst/>
              <a:cxnLst/>
              <a:rect l="l" t="t" r="r" b="b"/>
              <a:pathLst>
                <a:path w="285750" h="1334135">
                  <a:moveTo>
                    <a:pt x="285659" y="0"/>
                  </a:moveTo>
                  <a:lnTo>
                    <a:pt x="0" y="0"/>
                  </a:lnTo>
                  <a:lnTo>
                    <a:pt x="0" y="1333513"/>
                  </a:lnTo>
                  <a:lnTo>
                    <a:pt x="285659" y="1333513"/>
                  </a:lnTo>
                  <a:lnTo>
                    <a:pt x="2856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89473" y="2330404"/>
              <a:ext cx="285750" cy="1334135"/>
            </a:xfrm>
            <a:custGeom>
              <a:avLst/>
              <a:gdLst/>
              <a:ahLst/>
              <a:cxnLst/>
              <a:rect l="l" t="t" r="r" b="b"/>
              <a:pathLst>
                <a:path w="285750" h="1334135">
                  <a:moveTo>
                    <a:pt x="0" y="1333513"/>
                  </a:moveTo>
                  <a:lnTo>
                    <a:pt x="285659" y="1333513"/>
                  </a:lnTo>
                  <a:lnTo>
                    <a:pt x="285659" y="0"/>
                  </a:lnTo>
                  <a:lnTo>
                    <a:pt x="0" y="0"/>
                  </a:lnTo>
                  <a:lnTo>
                    <a:pt x="0" y="1333513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99162" y="3430556"/>
              <a:ext cx="428625" cy="9525"/>
            </a:xfrm>
            <a:custGeom>
              <a:avLst/>
              <a:gdLst/>
              <a:ahLst/>
              <a:cxnLst/>
              <a:rect l="l" t="t" r="r" b="b"/>
              <a:pathLst>
                <a:path w="428625" h="9525">
                  <a:moveTo>
                    <a:pt x="0" y="9486"/>
                  </a:moveTo>
                  <a:lnTo>
                    <a:pt x="428425" y="9486"/>
                  </a:lnTo>
                  <a:lnTo>
                    <a:pt x="428425" y="0"/>
                  </a:lnTo>
                  <a:lnTo>
                    <a:pt x="0" y="0"/>
                  </a:lnTo>
                  <a:lnTo>
                    <a:pt x="0" y="9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04002" y="3225969"/>
              <a:ext cx="295275" cy="438150"/>
            </a:xfrm>
            <a:custGeom>
              <a:avLst/>
              <a:gdLst/>
              <a:ahLst/>
              <a:cxnLst/>
              <a:rect l="l" t="t" r="r" b="b"/>
              <a:pathLst>
                <a:path w="295275" h="438150">
                  <a:moveTo>
                    <a:pt x="295160" y="0"/>
                  </a:moveTo>
                  <a:lnTo>
                    <a:pt x="0" y="0"/>
                  </a:lnTo>
                  <a:lnTo>
                    <a:pt x="0" y="437948"/>
                  </a:lnTo>
                  <a:lnTo>
                    <a:pt x="295160" y="437948"/>
                  </a:lnTo>
                  <a:lnTo>
                    <a:pt x="295160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04002" y="3225969"/>
              <a:ext cx="295275" cy="438150"/>
            </a:xfrm>
            <a:custGeom>
              <a:avLst/>
              <a:gdLst/>
              <a:ahLst/>
              <a:cxnLst/>
              <a:rect l="l" t="t" r="r" b="b"/>
              <a:pathLst>
                <a:path w="295275" h="438150">
                  <a:moveTo>
                    <a:pt x="0" y="437948"/>
                  </a:moveTo>
                  <a:lnTo>
                    <a:pt x="295160" y="437948"/>
                  </a:lnTo>
                  <a:lnTo>
                    <a:pt x="295160" y="0"/>
                  </a:lnTo>
                  <a:lnTo>
                    <a:pt x="0" y="0"/>
                  </a:lnTo>
                  <a:lnTo>
                    <a:pt x="0" y="437948"/>
                  </a:lnTo>
                  <a:close/>
                </a:path>
              </a:pathLst>
            </a:custGeom>
            <a:ln w="9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13564" y="3430556"/>
              <a:ext cx="428625" cy="9525"/>
            </a:xfrm>
            <a:custGeom>
              <a:avLst/>
              <a:gdLst/>
              <a:ahLst/>
              <a:cxnLst/>
              <a:rect l="l" t="t" r="r" b="b"/>
              <a:pathLst>
                <a:path w="428625" h="9525">
                  <a:moveTo>
                    <a:pt x="0" y="9486"/>
                  </a:moveTo>
                  <a:lnTo>
                    <a:pt x="428489" y="9486"/>
                  </a:lnTo>
                  <a:lnTo>
                    <a:pt x="428489" y="0"/>
                  </a:lnTo>
                  <a:lnTo>
                    <a:pt x="0" y="0"/>
                  </a:lnTo>
                  <a:lnTo>
                    <a:pt x="0" y="94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727587" y="3197194"/>
              <a:ext cx="286385" cy="466725"/>
            </a:xfrm>
            <a:custGeom>
              <a:avLst/>
              <a:gdLst/>
              <a:ahLst/>
              <a:cxnLst/>
              <a:rect l="l" t="t" r="r" b="b"/>
              <a:pathLst>
                <a:path w="286384" h="466725">
                  <a:moveTo>
                    <a:pt x="285976" y="0"/>
                  </a:moveTo>
                  <a:lnTo>
                    <a:pt x="0" y="0"/>
                  </a:lnTo>
                  <a:lnTo>
                    <a:pt x="0" y="466723"/>
                  </a:lnTo>
                  <a:lnTo>
                    <a:pt x="285976" y="466723"/>
                  </a:lnTo>
                  <a:lnTo>
                    <a:pt x="285976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27587" y="3197194"/>
              <a:ext cx="286385" cy="466725"/>
            </a:xfrm>
            <a:custGeom>
              <a:avLst/>
              <a:gdLst/>
              <a:ahLst/>
              <a:cxnLst/>
              <a:rect l="l" t="t" r="r" b="b"/>
              <a:pathLst>
                <a:path w="286384" h="466725">
                  <a:moveTo>
                    <a:pt x="0" y="466723"/>
                  </a:moveTo>
                  <a:lnTo>
                    <a:pt x="285976" y="466723"/>
                  </a:lnTo>
                  <a:lnTo>
                    <a:pt x="285976" y="0"/>
                  </a:lnTo>
                  <a:lnTo>
                    <a:pt x="0" y="0"/>
                  </a:lnTo>
                  <a:lnTo>
                    <a:pt x="0" y="466723"/>
                  </a:lnTo>
                  <a:close/>
                </a:path>
              </a:pathLst>
            </a:custGeom>
            <a:ln w="94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42053" y="3140277"/>
              <a:ext cx="285750" cy="523875"/>
            </a:xfrm>
            <a:custGeom>
              <a:avLst/>
              <a:gdLst/>
              <a:ahLst/>
              <a:cxnLst/>
              <a:rect l="l" t="t" r="r" b="b"/>
              <a:pathLst>
                <a:path w="285750" h="523875">
                  <a:moveTo>
                    <a:pt x="285659" y="0"/>
                  </a:moveTo>
                  <a:lnTo>
                    <a:pt x="0" y="0"/>
                  </a:lnTo>
                  <a:lnTo>
                    <a:pt x="0" y="523640"/>
                  </a:lnTo>
                  <a:lnTo>
                    <a:pt x="285659" y="523640"/>
                  </a:lnTo>
                  <a:lnTo>
                    <a:pt x="285659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42053" y="3140277"/>
              <a:ext cx="285750" cy="523875"/>
            </a:xfrm>
            <a:custGeom>
              <a:avLst/>
              <a:gdLst/>
              <a:ahLst/>
              <a:cxnLst/>
              <a:rect l="l" t="t" r="r" b="b"/>
              <a:pathLst>
                <a:path w="285750" h="523875">
                  <a:moveTo>
                    <a:pt x="0" y="523640"/>
                  </a:moveTo>
                  <a:lnTo>
                    <a:pt x="285659" y="523640"/>
                  </a:lnTo>
                  <a:lnTo>
                    <a:pt x="285659" y="0"/>
                  </a:lnTo>
                  <a:lnTo>
                    <a:pt x="0" y="0"/>
                  </a:lnTo>
                  <a:lnTo>
                    <a:pt x="0" y="523640"/>
                  </a:lnTo>
                  <a:close/>
                </a:path>
              </a:pathLst>
            </a:custGeom>
            <a:ln w="94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1817" y="2035129"/>
              <a:ext cx="2905125" cy="1667510"/>
            </a:xfrm>
            <a:custGeom>
              <a:avLst/>
              <a:gdLst/>
              <a:ahLst/>
              <a:cxnLst/>
              <a:rect l="l" t="t" r="r" b="b"/>
              <a:pathLst>
                <a:path w="2905125" h="1667510">
                  <a:moveTo>
                    <a:pt x="38003" y="0"/>
                  </a:moveTo>
                  <a:lnTo>
                    <a:pt x="38003" y="1619302"/>
                  </a:lnTo>
                </a:path>
                <a:path w="2905125" h="1667510">
                  <a:moveTo>
                    <a:pt x="0" y="1628788"/>
                  </a:moveTo>
                  <a:lnTo>
                    <a:pt x="28502" y="1628788"/>
                  </a:lnTo>
                </a:path>
                <a:path w="2905125" h="1667510">
                  <a:moveTo>
                    <a:pt x="0" y="1400170"/>
                  </a:moveTo>
                  <a:lnTo>
                    <a:pt x="28502" y="1400170"/>
                  </a:lnTo>
                </a:path>
                <a:path w="2905125" h="1667510">
                  <a:moveTo>
                    <a:pt x="0" y="1162065"/>
                  </a:moveTo>
                  <a:lnTo>
                    <a:pt x="28502" y="1162065"/>
                  </a:lnTo>
                </a:path>
                <a:path w="2905125" h="1667510">
                  <a:moveTo>
                    <a:pt x="0" y="933446"/>
                  </a:moveTo>
                  <a:lnTo>
                    <a:pt x="28502" y="933446"/>
                  </a:lnTo>
                </a:path>
                <a:path w="2905125" h="1667510">
                  <a:moveTo>
                    <a:pt x="0" y="695405"/>
                  </a:moveTo>
                  <a:lnTo>
                    <a:pt x="28502" y="695405"/>
                  </a:lnTo>
                </a:path>
                <a:path w="2905125" h="1667510">
                  <a:moveTo>
                    <a:pt x="0" y="466723"/>
                  </a:moveTo>
                  <a:lnTo>
                    <a:pt x="28502" y="466723"/>
                  </a:lnTo>
                </a:path>
                <a:path w="2905125" h="1667510">
                  <a:moveTo>
                    <a:pt x="0" y="228681"/>
                  </a:moveTo>
                  <a:lnTo>
                    <a:pt x="28502" y="228681"/>
                  </a:lnTo>
                </a:path>
                <a:path w="2905125" h="1667510">
                  <a:moveTo>
                    <a:pt x="0" y="0"/>
                  </a:moveTo>
                  <a:lnTo>
                    <a:pt x="28502" y="0"/>
                  </a:lnTo>
                </a:path>
                <a:path w="2905125" h="1667510">
                  <a:moveTo>
                    <a:pt x="38003" y="1628788"/>
                  </a:moveTo>
                  <a:lnTo>
                    <a:pt x="2895547" y="1628788"/>
                  </a:lnTo>
                </a:path>
                <a:path w="2905125" h="1667510">
                  <a:moveTo>
                    <a:pt x="38003" y="1667050"/>
                  </a:moveTo>
                  <a:lnTo>
                    <a:pt x="38003" y="1638275"/>
                  </a:lnTo>
                </a:path>
                <a:path w="2905125" h="1667510">
                  <a:moveTo>
                    <a:pt x="752531" y="1667050"/>
                  </a:moveTo>
                  <a:lnTo>
                    <a:pt x="752531" y="1638275"/>
                  </a:lnTo>
                </a:path>
                <a:path w="2905125" h="1667510">
                  <a:moveTo>
                    <a:pt x="1476497" y="1667050"/>
                  </a:moveTo>
                  <a:lnTo>
                    <a:pt x="1476497" y="1638275"/>
                  </a:lnTo>
                </a:path>
                <a:path w="2905125" h="1667510">
                  <a:moveTo>
                    <a:pt x="2190582" y="1667050"/>
                  </a:moveTo>
                  <a:lnTo>
                    <a:pt x="2190582" y="1638275"/>
                  </a:lnTo>
                </a:path>
                <a:path w="2905125" h="1667510">
                  <a:moveTo>
                    <a:pt x="2905048" y="1667050"/>
                  </a:moveTo>
                  <a:lnTo>
                    <a:pt x="2905048" y="1638275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56055" y="1906812"/>
              <a:ext cx="1867535" cy="257175"/>
            </a:xfrm>
            <a:custGeom>
              <a:avLst/>
              <a:gdLst/>
              <a:ahLst/>
              <a:cxnLst/>
              <a:rect l="l" t="t" r="r" b="b"/>
              <a:pathLst>
                <a:path w="1867534" h="257175">
                  <a:moveTo>
                    <a:pt x="0" y="257077"/>
                  </a:moveTo>
                  <a:lnTo>
                    <a:pt x="1866983" y="257077"/>
                  </a:lnTo>
                  <a:lnTo>
                    <a:pt x="1866983" y="0"/>
                  </a:lnTo>
                  <a:lnTo>
                    <a:pt x="0" y="0"/>
                  </a:lnTo>
                  <a:lnTo>
                    <a:pt x="0" y="257077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22649" y="1992441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85824" y="0"/>
                  </a:moveTo>
                  <a:lnTo>
                    <a:pt x="0" y="0"/>
                  </a:lnTo>
                  <a:lnTo>
                    <a:pt x="0" y="85692"/>
                  </a:lnTo>
                  <a:lnTo>
                    <a:pt x="85824" y="85692"/>
                  </a:lnTo>
                  <a:lnTo>
                    <a:pt x="8582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22649" y="1992441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0" y="85692"/>
                  </a:moveTo>
                  <a:lnTo>
                    <a:pt x="85824" y="85692"/>
                  </a:lnTo>
                  <a:lnTo>
                    <a:pt x="85824" y="0"/>
                  </a:lnTo>
                  <a:lnTo>
                    <a:pt x="0" y="0"/>
                  </a:lnTo>
                  <a:lnTo>
                    <a:pt x="0" y="85692"/>
                  </a:lnTo>
                  <a:close/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443231" y="1863439"/>
            <a:ext cx="540385" cy="188341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1050" b="1" spc="5" dirty="0">
                <a:latin typeface="Tahoma"/>
                <a:cs typeface="Tahoma"/>
              </a:rPr>
              <a:t>140000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1050" b="1" spc="5" dirty="0">
                <a:latin typeface="Tahoma"/>
                <a:cs typeface="Tahoma"/>
              </a:rPr>
              <a:t>120000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1050" b="1" spc="5" dirty="0">
                <a:latin typeface="Tahoma"/>
                <a:cs typeface="Tahoma"/>
              </a:rPr>
              <a:t>100000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1050" b="1" spc="5" dirty="0">
                <a:latin typeface="Tahoma"/>
                <a:cs typeface="Tahoma"/>
              </a:rPr>
              <a:t>80000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1050" b="1" spc="5" dirty="0">
                <a:latin typeface="Tahoma"/>
                <a:cs typeface="Tahoma"/>
              </a:rPr>
              <a:t>60000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1050" b="1" spc="5" dirty="0">
                <a:latin typeface="Tahoma"/>
                <a:cs typeface="Tahoma"/>
              </a:rPr>
              <a:t>40000</a:t>
            </a: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15"/>
              </a:spcBef>
            </a:pPr>
            <a:r>
              <a:rPr sz="1050" b="1" spc="5" dirty="0">
                <a:latin typeface="Tahoma"/>
                <a:cs typeface="Tahoma"/>
              </a:rPr>
              <a:t>20000</a:t>
            </a:r>
            <a:endParaRPr sz="10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540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62522" y="3751140"/>
            <a:ext cx="3619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latin typeface="Tahoma"/>
                <a:cs typeface="Tahoma"/>
              </a:rPr>
              <a:t>n</a:t>
            </a:r>
            <a:r>
              <a:rPr sz="1050" b="1" spc="25" dirty="0">
                <a:latin typeface="Tahoma"/>
                <a:cs typeface="Tahoma"/>
              </a:rPr>
              <a:t>o</a:t>
            </a:r>
            <a:r>
              <a:rPr sz="1050" b="1" spc="-5" dirty="0">
                <a:latin typeface="Tahoma"/>
                <a:cs typeface="Tahoma"/>
              </a:rPr>
              <a:t>ne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43493" y="3751140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57958" y="3751140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72170" y="3751140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43342" y="1931993"/>
            <a:ext cx="124777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10" dirty="0">
                <a:latin typeface="Tahoma"/>
                <a:cs typeface="Tahoma"/>
              </a:rPr>
              <a:t>I</a:t>
            </a:r>
            <a:r>
              <a:rPr sz="1100" b="1" spc="-35" dirty="0">
                <a:latin typeface="Tahoma"/>
                <a:cs typeface="Tahoma"/>
              </a:rPr>
              <a:t>n</a:t>
            </a:r>
            <a:r>
              <a:rPr sz="1100" b="1" spc="25" dirty="0">
                <a:latin typeface="Tahoma"/>
                <a:cs typeface="Tahoma"/>
              </a:rPr>
              <a:t>s</a:t>
            </a:r>
            <a:r>
              <a:rPr sz="1100" b="1" spc="-10" dirty="0">
                <a:latin typeface="Tahoma"/>
                <a:cs typeface="Tahoma"/>
              </a:rPr>
              <a:t>t</a:t>
            </a:r>
            <a:r>
              <a:rPr sz="1100" b="1" spc="45" dirty="0">
                <a:latin typeface="Tahoma"/>
                <a:cs typeface="Tahoma"/>
              </a:rPr>
              <a:t>r</a:t>
            </a:r>
            <a:r>
              <a:rPr sz="1100" b="1" spc="-35" dirty="0">
                <a:latin typeface="Tahoma"/>
                <a:cs typeface="Tahoma"/>
              </a:rPr>
              <a:t>u</a:t>
            </a:r>
            <a:r>
              <a:rPr sz="1100" b="1" spc="15" dirty="0">
                <a:latin typeface="Tahoma"/>
                <a:cs typeface="Tahoma"/>
              </a:rPr>
              <a:t>c</a:t>
            </a:r>
            <a:r>
              <a:rPr sz="1100" b="1" spc="-10" dirty="0">
                <a:latin typeface="Tahoma"/>
                <a:cs typeface="Tahoma"/>
              </a:rPr>
              <a:t>t</a:t>
            </a:r>
            <a:r>
              <a:rPr sz="1100" b="1" spc="35" dirty="0">
                <a:latin typeface="Tahoma"/>
                <a:cs typeface="Tahoma"/>
              </a:rPr>
              <a:t>i</a:t>
            </a:r>
            <a:r>
              <a:rPr sz="1100" b="1" spc="-5" dirty="0">
                <a:latin typeface="Tahoma"/>
                <a:cs typeface="Tahoma"/>
              </a:rPr>
              <a:t>o</a:t>
            </a:r>
            <a:r>
              <a:rPr sz="1100" b="1" spc="15" dirty="0">
                <a:latin typeface="Tahoma"/>
                <a:cs typeface="Tahoma"/>
              </a:rPr>
              <a:t>n</a:t>
            </a:r>
            <a:r>
              <a:rPr sz="1100" b="1" spc="-70" dirty="0">
                <a:latin typeface="Tahoma"/>
                <a:cs typeface="Tahoma"/>
              </a:rPr>
              <a:t> </a:t>
            </a:r>
            <a:r>
              <a:rPr sz="1100" b="1" spc="15" dirty="0">
                <a:latin typeface="Tahoma"/>
                <a:cs typeface="Tahoma"/>
              </a:rPr>
              <a:t>c</a:t>
            </a:r>
            <a:r>
              <a:rPr sz="1100" b="1" spc="-5" dirty="0">
                <a:latin typeface="Tahoma"/>
                <a:cs typeface="Tahoma"/>
              </a:rPr>
              <a:t>o</a:t>
            </a:r>
            <a:r>
              <a:rPr sz="1100" b="1" spc="-35" dirty="0">
                <a:latin typeface="Tahoma"/>
                <a:cs typeface="Tahoma"/>
              </a:rPr>
              <a:t>un</a:t>
            </a:r>
            <a:r>
              <a:rPr sz="1100" b="1" spc="10" dirty="0">
                <a:latin typeface="Tahoma"/>
                <a:cs typeface="Tahoma"/>
              </a:rPr>
              <a:t>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880068" y="4129145"/>
            <a:ext cx="3100705" cy="1848485"/>
            <a:chOff x="4880068" y="4129145"/>
            <a:chExt cx="3100705" cy="1848485"/>
          </a:xfrm>
        </p:grpSpPr>
        <p:sp>
          <p:nvSpPr>
            <p:cNvPr id="70" name="object 70"/>
            <p:cNvSpPr/>
            <p:nvPr/>
          </p:nvSpPr>
          <p:spPr>
            <a:xfrm>
              <a:off x="4913312" y="4305210"/>
              <a:ext cx="3067685" cy="1638300"/>
            </a:xfrm>
            <a:custGeom>
              <a:avLst/>
              <a:gdLst/>
              <a:ahLst/>
              <a:cxnLst/>
              <a:rect l="l" t="t" r="r" b="b"/>
              <a:pathLst>
                <a:path w="3067684" h="1638300">
                  <a:moveTo>
                    <a:pt x="485851" y="0"/>
                  </a:moveTo>
                  <a:lnTo>
                    <a:pt x="4749" y="0"/>
                  </a:lnTo>
                  <a:lnTo>
                    <a:pt x="4749" y="9486"/>
                  </a:lnTo>
                  <a:lnTo>
                    <a:pt x="485851" y="9486"/>
                  </a:lnTo>
                  <a:lnTo>
                    <a:pt x="485851" y="0"/>
                  </a:lnTo>
                  <a:close/>
                </a:path>
                <a:path w="3067684" h="1638300">
                  <a:moveTo>
                    <a:pt x="995527" y="1219301"/>
                  </a:moveTo>
                  <a:lnTo>
                    <a:pt x="538111" y="1219301"/>
                  </a:lnTo>
                  <a:lnTo>
                    <a:pt x="538111" y="1228788"/>
                  </a:lnTo>
                  <a:lnTo>
                    <a:pt x="995527" y="1228788"/>
                  </a:lnTo>
                  <a:lnTo>
                    <a:pt x="995527" y="1219301"/>
                  </a:lnTo>
                  <a:close/>
                </a:path>
                <a:path w="3067684" h="1638300">
                  <a:moveTo>
                    <a:pt x="995527" y="819302"/>
                  </a:moveTo>
                  <a:lnTo>
                    <a:pt x="538111" y="819302"/>
                  </a:lnTo>
                  <a:lnTo>
                    <a:pt x="538111" y="828789"/>
                  </a:lnTo>
                  <a:lnTo>
                    <a:pt x="995527" y="828789"/>
                  </a:lnTo>
                  <a:lnTo>
                    <a:pt x="995527" y="819302"/>
                  </a:lnTo>
                  <a:close/>
                </a:path>
                <a:path w="3067684" h="1638300">
                  <a:moveTo>
                    <a:pt x="995527" y="409816"/>
                  </a:moveTo>
                  <a:lnTo>
                    <a:pt x="9512" y="409816"/>
                  </a:lnTo>
                  <a:lnTo>
                    <a:pt x="9512" y="14236"/>
                  </a:lnTo>
                  <a:lnTo>
                    <a:pt x="0" y="14236"/>
                  </a:lnTo>
                  <a:lnTo>
                    <a:pt x="0" y="1633537"/>
                  </a:lnTo>
                  <a:lnTo>
                    <a:pt x="9512" y="1633537"/>
                  </a:lnTo>
                  <a:lnTo>
                    <a:pt x="9512" y="1228788"/>
                  </a:lnTo>
                  <a:lnTo>
                    <a:pt x="233426" y="1228788"/>
                  </a:lnTo>
                  <a:lnTo>
                    <a:pt x="233426" y="1219301"/>
                  </a:lnTo>
                  <a:lnTo>
                    <a:pt x="9512" y="1219301"/>
                  </a:lnTo>
                  <a:lnTo>
                    <a:pt x="9512" y="828789"/>
                  </a:lnTo>
                  <a:lnTo>
                    <a:pt x="233426" y="828789"/>
                  </a:lnTo>
                  <a:lnTo>
                    <a:pt x="233426" y="819302"/>
                  </a:lnTo>
                  <a:lnTo>
                    <a:pt x="9512" y="819302"/>
                  </a:lnTo>
                  <a:lnTo>
                    <a:pt x="9512" y="419303"/>
                  </a:lnTo>
                  <a:lnTo>
                    <a:pt x="995527" y="419303"/>
                  </a:lnTo>
                  <a:lnTo>
                    <a:pt x="995527" y="409816"/>
                  </a:lnTo>
                  <a:close/>
                </a:path>
                <a:path w="3067684" h="1638300">
                  <a:moveTo>
                    <a:pt x="3052940" y="1219301"/>
                  </a:moveTo>
                  <a:lnTo>
                    <a:pt x="2833776" y="1219301"/>
                  </a:lnTo>
                  <a:lnTo>
                    <a:pt x="2833776" y="1228788"/>
                  </a:lnTo>
                  <a:lnTo>
                    <a:pt x="3052940" y="1228788"/>
                  </a:lnTo>
                  <a:lnTo>
                    <a:pt x="3052940" y="1219301"/>
                  </a:lnTo>
                  <a:close/>
                </a:path>
                <a:path w="3067684" h="1638300">
                  <a:moveTo>
                    <a:pt x="3052940" y="819302"/>
                  </a:moveTo>
                  <a:lnTo>
                    <a:pt x="2833776" y="819302"/>
                  </a:lnTo>
                  <a:lnTo>
                    <a:pt x="2833776" y="828789"/>
                  </a:lnTo>
                  <a:lnTo>
                    <a:pt x="3052940" y="828789"/>
                  </a:lnTo>
                  <a:lnTo>
                    <a:pt x="3052940" y="819302"/>
                  </a:lnTo>
                  <a:close/>
                </a:path>
                <a:path w="3067684" h="1638300">
                  <a:moveTo>
                    <a:pt x="3052940" y="409816"/>
                  </a:moveTo>
                  <a:lnTo>
                    <a:pt x="2071738" y="409816"/>
                  </a:lnTo>
                  <a:lnTo>
                    <a:pt x="2071738" y="419303"/>
                  </a:lnTo>
                  <a:lnTo>
                    <a:pt x="3052940" y="419303"/>
                  </a:lnTo>
                  <a:lnTo>
                    <a:pt x="3052940" y="409816"/>
                  </a:lnTo>
                  <a:close/>
                </a:path>
                <a:path w="3067684" h="1638300">
                  <a:moveTo>
                    <a:pt x="3052940" y="0"/>
                  </a:moveTo>
                  <a:lnTo>
                    <a:pt x="2362492" y="0"/>
                  </a:lnTo>
                  <a:lnTo>
                    <a:pt x="2362492" y="9486"/>
                  </a:lnTo>
                  <a:lnTo>
                    <a:pt x="3052940" y="9486"/>
                  </a:lnTo>
                  <a:lnTo>
                    <a:pt x="3052940" y="0"/>
                  </a:lnTo>
                  <a:close/>
                </a:path>
                <a:path w="3067684" h="1638300">
                  <a:moveTo>
                    <a:pt x="3062440" y="1628800"/>
                  </a:moveTo>
                  <a:lnTo>
                    <a:pt x="2833776" y="1628800"/>
                  </a:lnTo>
                  <a:lnTo>
                    <a:pt x="2833776" y="1633537"/>
                  </a:lnTo>
                  <a:lnTo>
                    <a:pt x="2529090" y="1633537"/>
                  </a:lnTo>
                  <a:lnTo>
                    <a:pt x="2529090" y="1628800"/>
                  </a:lnTo>
                  <a:lnTo>
                    <a:pt x="2071738" y="1628800"/>
                  </a:lnTo>
                  <a:lnTo>
                    <a:pt x="2071738" y="1633537"/>
                  </a:lnTo>
                  <a:lnTo>
                    <a:pt x="1767052" y="1633537"/>
                  </a:lnTo>
                  <a:lnTo>
                    <a:pt x="1767052" y="1628800"/>
                  </a:lnTo>
                  <a:lnTo>
                    <a:pt x="1309712" y="1628800"/>
                  </a:lnTo>
                  <a:lnTo>
                    <a:pt x="1309712" y="1633537"/>
                  </a:lnTo>
                  <a:lnTo>
                    <a:pt x="995527" y="1633537"/>
                  </a:lnTo>
                  <a:lnTo>
                    <a:pt x="995527" y="1628800"/>
                  </a:lnTo>
                  <a:lnTo>
                    <a:pt x="14262" y="1628800"/>
                  </a:lnTo>
                  <a:lnTo>
                    <a:pt x="14262" y="1633537"/>
                  </a:lnTo>
                  <a:lnTo>
                    <a:pt x="14262" y="1638274"/>
                  </a:lnTo>
                  <a:lnTo>
                    <a:pt x="3062440" y="1638274"/>
                  </a:lnTo>
                  <a:lnTo>
                    <a:pt x="3062440" y="1633537"/>
                  </a:lnTo>
                  <a:lnTo>
                    <a:pt x="3062440" y="1628800"/>
                  </a:lnTo>
                  <a:close/>
                </a:path>
                <a:path w="3067684" h="1638300">
                  <a:moveTo>
                    <a:pt x="3067189" y="4749"/>
                  </a:moveTo>
                  <a:lnTo>
                    <a:pt x="3057690" y="4749"/>
                  </a:lnTo>
                  <a:lnTo>
                    <a:pt x="3057690" y="1624050"/>
                  </a:lnTo>
                  <a:lnTo>
                    <a:pt x="3067189" y="1624050"/>
                  </a:lnTo>
                  <a:lnTo>
                    <a:pt x="3067189" y="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46747" y="4814937"/>
              <a:ext cx="304800" cy="1123950"/>
            </a:xfrm>
            <a:custGeom>
              <a:avLst/>
              <a:gdLst/>
              <a:ahLst/>
              <a:cxnLst/>
              <a:rect l="l" t="t" r="r" b="b"/>
              <a:pathLst>
                <a:path w="304800" h="1123950">
                  <a:moveTo>
                    <a:pt x="304685" y="0"/>
                  </a:moveTo>
                  <a:lnTo>
                    <a:pt x="0" y="0"/>
                  </a:lnTo>
                  <a:lnTo>
                    <a:pt x="0" y="1123804"/>
                  </a:lnTo>
                  <a:lnTo>
                    <a:pt x="304685" y="1123804"/>
                  </a:lnTo>
                  <a:lnTo>
                    <a:pt x="30468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146747" y="4814937"/>
              <a:ext cx="304800" cy="1123950"/>
            </a:xfrm>
            <a:custGeom>
              <a:avLst/>
              <a:gdLst/>
              <a:ahLst/>
              <a:cxnLst/>
              <a:rect l="l" t="t" r="r" b="b"/>
              <a:pathLst>
                <a:path w="304800" h="1123950">
                  <a:moveTo>
                    <a:pt x="0" y="1123804"/>
                  </a:moveTo>
                  <a:lnTo>
                    <a:pt x="304685" y="1123804"/>
                  </a:lnTo>
                  <a:lnTo>
                    <a:pt x="304685" y="0"/>
                  </a:lnTo>
                  <a:lnTo>
                    <a:pt x="0" y="0"/>
                  </a:lnTo>
                  <a:lnTo>
                    <a:pt x="0" y="1123804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23025" y="4715027"/>
              <a:ext cx="457834" cy="819150"/>
            </a:xfrm>
            <a:custGeom>
              <a:avLst/>
              <a:gdLst/>
              <a:ahLst/>
              <a:cxnLst/>
              <a:rect l="l" t="t" r="r" b="b"/>
              <a:pathLst>
                <a:path w="457834" h="819150">
                  <a:moveTo>
                    <a:pt x="457339" y="809485"/>
                  </a:moveTo>
                  <a:lnTo>
                    <a:pt x="0" y="809485"/>
                  </a:lnTo>
                  <a:lnTo>
                    <a:pt x="0" y="818972"/>
                  </a:lnTo>
                  <a:lnTo>
                    <a:pt x="457339" y="818972"/>
                  </a:lnTo>
                  <a:lnTo>
                    <a:pt x="457339" y="809485"/>
                  </a:lnTo>
                  <a:close/>
                </a:path>
                <a:path w="457834" h="819150">
                  <a:moveTo>
                    <a:pt x="457339" y="409486"/>
                  </a:moveTo>
                  <a:lnTo>
                    <a:pt x="0" y="409486"/>
                  </a:lnTo>
                  <a:lnTo>
                    <a:pt x="0" y="418973"/>
                  </a:lnTo>
                  <a:lnTo>
                    <a:pt x="457339" y="418973"/>
                  </a:lnTo>
                  <a:lnTo>
                    <a:pt x="457339" y="409486"/>
                  </a:lnTo>
                  <a:close/>
                </a:path>
                <a:path w="457834" h="819150">
                  <a:moveTo>
                    <a:pt x="457339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57339" y="9486"/>
                  </a:lnTo>
                  <a:lnTo>
                    <a:pt x="4573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908841" y="4481654"/>
              <a:ext cx="314325" cy="1457325"/>
            </a:xfrm>
            <a:custGeom>
              <a:avLst/>
              <a:gdLst/>
              <a:ahLst/>
              <a:cxnLst/>
              <a:rect l="l" t="t" r="r" b="b"/>
              <a:pathLst>
                <a:path w="314325" h="1457325">
                  <a:moveTo>
                    <a:pt x="314187" y="0"/>
                  </a:moveTo>
                  <a:lnTo>
                    <a:pt x="0" y="0"/>
                  </a:lnTo>
                  <a:lnTo>
                    <a:pt x="0" y="1457087"/>
                  </a:lnTo>
                  <a:lnTo>
                    <a:pt x="314187" y="1457087"/>
                  </a:lnTo>
                  <a:lnTo>
                    <a:pt x="314187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908841" y="4481654"/>
              <a:ext cx="314325" cy="1457325"/>
            </a:xfrm>
            <a:custGeom>
              <a:avLst/>
              <a:gdLst/>
              <a:ahLst/>
              <a:cxnLst/>
              <a:rect l="l" t="t" r="r" b="b"/>
              <a:pathLst>
                <a:path w="314325" h="1457325">
                  <a:moveTo>
                    <a:pt x="0" y="1457087"/>
                  </a:moveTo>
                  <a:lnTo>
                    <a:pt x="314187" y="1457087"/>
                  </a:lnTo>
                  <a:lnTo>
                    <a:pt x="314187" y="0"/>
                  </a:lnTo>
                  <a:lnTo>
                    <a:pt x="0" y="0"/>
                  </a:lnTo>
                  <a:lnTo>
                    <a:pt x="0" y="1457087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985051" y="5124513"/>
              <a:ext cx="457834" cy="409575"/>
            </a:xfrm>
            <a:custGeom>
              <a:avLst/>
              <a:gdLst/>
              <a:ahLst/>
              <a:cxnLst/>
              <a:rect l="l" t="t" r="r" b="b"/>
              <a:pathLst>
                <a:path w="457834" h="409575">
                  <a:moveTo>
                    <a:pt x="457352" y="399999"/>
                  </a:moveTo>
                  <a:lnTo>
                    <a:pt x="0" y="399999"/>
                  </a:lnTo>
                  <a:lnTo>
                    <a:pt x="0" y="409486"/>
                  </a:lnTo>
                  <a:lnTo>
                    <a:pt x="457352" y="409486"/>
                  </a:lnTo>
                  <a:lnTo>
                    <a:pt x="457352" y="399999"/>
                  </a:lnTo>
                  <a:close/>
                </a:path>
                <a:path w="457834" h="409575">
                  <a:moveTo>
                    <a:pt x="457352" y="0"/>
                  </a:moveTo>
                  <a:lnTo>
                    <a:pt x="0" y="0"/>
                  </a:lnTo>
                  <a:lnTo>
                    <a:pt x="0" y="9486"/>
                  </a:lnTo>
                  <a:lnTo>
                    <a:pt x="457352" y="9486"/>
                  </a:lnTo>
                  <a:lnTo>
                    <a:pt x="457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680373" y="4586256"/>
              <a:ext cx="304800" cy="1352550"/>
            </a:xfrm>
            <a:custGeom>
              <a:avLst/>
              <a:gdLst/>
              <a:ahLst/>
              <a:cxnLst/>
              <a:rect l="l" t="t" r="r" b="b"/>
              <a:pathLst>
                <a:path w="304800" h="1352550">
                  <a:moveTo>
                    <a:pt x="304685" y="0"/>
                  </a:moveTo>
                  <a:lnTo>
                    <a:pt x="0" y="0"/>
                  </a:lnTo>
                  <a:lnTo>
                    <a:pt x="0" y="1352486"/>
                  </a:lnTo>
                  <a:lnTo>
                    <a:pt x="304685" y="1352486"/>
                  </a:lnTo>
                  <a:lnTo>
                    <a:pt x="30468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680373" y="4586256"/>
              <a:ext cx="304800" cy="1352550"/>
            </a:xfrm>
            <a:custGeom>
              <a:avLst/>
              <a:gdLst/>
              <a:ahLst/>
              <a:cxnLst/>
              <a:rect l="l" t="t" r="r" b="b"/>
              <a:pathLst>
                <a:path w="304800" h="1352550">
                  <a:moveTo>
                    <a:pt x="0" y="1352486"/>
                  </a:moveTo>
                  <a:lnTo>
                    <a:pt x="304685" y="1352486"/>
                  </a:lnTo>
                  <a:lnTo>
                    <a:pt x="304685" y="0"/>
                  </a:lnTo>
                  <a:lnTo>
                    <a:pt x="0" y="0"/>
                  </a:lnTo>
                  <a:lnTo>
                    <a:pt x="0" y="1352486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42404" y="4748217"/>
              <a:ext cx="304800" cy="1190625"/>
            </a:xfrm>
            <a:custGeom>
              <a:avLst/>
              <a:gdLst/>
              <a:ahLst/>
              <a:cxnLst/>
              <a:rect l="l" t="t" r="r" b="b"/>
              <a:pathLst>
                <a:path w="304800" h="1190625">
                  <a:moveTo>
                    <a:pt x="304685" y="0"/>
                  </a:moveTo>
                  <a:lnTo>
                    <a:pt x="0" y="0"/>
                  </a:lnTo>
                  <a:lnTo>
                    <a:pt x="0" y="1190524"/>
                  </a:lnTo>
                  <a:lnTo>
                    <a:pt x="304685" y="1190524"/>
                  </a:lnTo>
                  <a:lnTo>
                    <a:pt x="30468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42404" y="4748217"/>
              <a:ext cx="304800" cy="1190625"/>
            </a:xfrm>
            <a:custGeom>
              <a:avLst/>
              <a:gdLst/>
              <a:ahLst/>
              <a:cxnLst/>
              <a:rect l="l" t="t" r="r" b="b"/>
              <a:pathLst>
                <a:path w="304800" h="1190625">
                  <a:moveTo>
                    <a:pt x="0" y="1190524"/>
                  </a:moveTo>
                  <a:lnTo>
                    <a:pt x="304685" y="1190524"/>
                  </a:lnTo>
                  <a:lnTo>
                    <a:pt x="304685" y="0"/>
                  </a:lnTo>
                  <a:lnTo>
                    <a:pt x="0" y="0"/>
                  </a:lnTo>
                  <a:lnTo>
                    <a:pt x="0" y="1190524"/>
                  </a:lnTo>
                  <a:close/>
                </a:path>
              </a:pathLst>
            </a:custGeom>
            <a:ln w="9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880068" y="4309953"/>
              <a:ext cx="3096260" cy="1667510"/>
            </a:xfrm>
            <a:custGeom>
              <a:avLst/>
              <a:gdLst/>
              <a:ahLst/>
              <a:cxnLst/>
              <a:rect l="l" t="t" r="r" b="b"/>
              <a:pathLst>
                <a:path w="3096259" h="1667510">
                  <a:moveTo>
                    <a:pt x="38006" y="0"/>
                  </a:moveTo>
                  <a:lnTo>
                    <a:pt x="38006" y="1619302"/>
                  </a:lnTo>
                </a:path>
                <a:path w="3096259" h="1667510">
                  <a:moveTo>
                    <a:pt x="0" y="1628788"/>
                  </a:moveTo>
                  <a:lnTo>
                    <a:pt x="28504" y="1628788"/>
                  </a:lnTo>
                </a:path>
                <a:path w="3096259" h="1667510">
                  <a:moveTo>
                    <a:pt x="0" y="1219299"/>
                  </a:moveTo>
                  <a:lnTo>
                    <a:pt x="28504" y="1219299"/>
                  </a:lnTo>
                </a:path>
                <a:path w="3096259" h="1667510">
                  <a:moveTo>
                    <a:pt x="0" y="819295"/>
                  </a:moveTo>
                  <a:lnTo>
                    <a:pt x="28504" y="819295"/>
                  </a:lnTo>
                </a:path>
                <a:path w="3096259" h="1667510">
                  <a:moveTo>
                    <a:pt x="0" y="409805"/>
                  </a:moveTo>
                  <a:lnTo>
                    <a:pt x="28504" y="409805"/>
                  </a:lnTo>
                </a:path>
                <a:path w="3096259" h="1667510">
                  <a:moveTo>
                    <a:pt x="0" y="0"/>
                  </a:moveTo>
                  <a:lnTo>
                    <a:pt x="28504" y="0"/>
                  </a:lnTo>
                </a:path>
                <a:path w="3096259" h="1667510">
                  <a:moveTo>
                    <a:pt x="38006" y="1628788"/>
                  </a:moveTo>
                  <a:lnTo>
                    <a:pt x="3086192" y="1628788"/>
                  </a:lnTo>
                </a:path>
                <a:path w="3096259" h="1667510">
                  <a:moveTo>
                    <a:pt x="38006" y="1667050"/>
                  </a:moveTo>
                  <a:lnTo>
                    <a:pt x="38006" y="1638275"/>
                  </a:lnTo>
                </a:path>
                <a:path w="3096259" h="1667510">
                  <a:moveTo>
                    <a:pt x="800037" y="1667050"/>
                  </a:moveTo>
                  <a:lnTo>
                    <a:pt x="800037" y="1638275"/>
                  </a:lnTo>
                </a:path>
                <a:path w="3096259" h="1667510">
                  <a:moveTo>
                    <a:pt x="1571632" y="1667050"/>
                  </a:moveTo>
                  <a:lnTo>
                    <a:pt x="1571632" y="1638275"/>
                  </a:lnTo>
                </a:path>
                <a:path w="3096259" h="1667510">
                  <a:moveTo>
                    <a:pt x="2333663" y="1667050"/>
                  </a:moveTo>
                  <a:lnTo>
                    <a:pt x="2333663" y="1638275"/>
                  </a:lnTo>
                </a:path>
                <a:path w="3096259" h="1667510">
                  <a:moveTo>
                    <a:pt x="3095693" y="1667050"/>
                  </a:moveTo>
                  <a:lnTo>
                    <a:pt x="3095693" y="1638275"/>
                  </a:lnTo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99174" y="4133888"/>
              <a:ext cx="1866900" cy="276860"/>
            </a:xfrm>
            <a:custGeom>
              <a:avLst/>
              <a:gdLst/>
              <a:ahLst/>
              <a:cxnLst/>
              <a:rect l="l" t="t" r="r" b="b"/>
              <a:pathLst>
                <a:path w="1866900" h="276860">
                  <a:moveTo>
                    <a:pt x="0" y="276366"/>
                  </a:moveTo>
                  <a:lnTo>
                    <a:pt x="1866753" y="276366"/>
                  </a:lnTo>
                  <a:lnTo>
                    <a:pt x="1866753" y="0"/>
                  </a:lnTo>
                  <a:lnTo>
                    <a:pt x="0" y="0"/>
                  </a:lnTo>
                  <a:lnTo>
                    <a:pt x="0" y="276366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51702" y="42290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514" y="0"/>
                  </a:moveTo>
                  <a:lnTo>
                    <a:pt x="0" y="0"/>
                  </a:lnTo>
                  <a:lnTo>
                    <a:pt x="0" y="85692"/>
                  </a:lnTo>
                  <a:lnTo>
                    <a:pt x="85514" y="85692"/>
                  </a:lnTo>
                  <a:lnTo>
                    <a:pt x="85514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51702" y="42290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85692"/>
                  </a:moveTo>
                  <a:lnTo>
                    <a:pt x="85514" y="85692"/>
                  </a:lnTo>
                  <a:lnTo>
                    <a:pt x="85514" y="0"/>
                  </a:lnTo>
                  <a:lnTo>
                    <a:pt x="0" y="0"/>
                  </a:lnTo>
                  <a:lnTo>
                    <a:pt x="0" y="85692"/>
                  </a:lnTo>
                  <a:close/>
                </a:path>
              </a:pathLst>
            </a:custGeom>
            <a:ln w="9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709957" y="5835606"/>
            <a:ext cx="1111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86" name="object 86"/>
          <p:cNvSpPr txBox="1"/>
          <p:nvPr/>
        </p:nvSpPr>
        <p:spPr>
          <a:xfrm>
            <a:off x="4586120" y="5426116"/>
            <a:ext cx="2343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0</a:t>
            </a:r>
            <a:r>
              <a:rPr sz="1050" b="1" spc="-30" dirty="0">
                <a:latin typeface="Tahoma"/>
                <a:cs typeface="Tahoma"/>
              </a:rPr>
              <a:t>.</a:t>
            </a:r>
            <a:r>
              <a:rPr sz="1050" b="1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709957" y="5025797"/>
            <a:ext cx="1111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586120" y="4616370"/>
            <a:ext cx="23431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1</a:t>
            </a:r>
            <a:r>
              <a:rPr sz="1050" b="1" spc="-30" dirty="0">
                <a:latin typeface="Tahoma"/>
                <a:cs typeface="Tahoma"/>
              </a:rPr>
              <a:t>.</a:t>
            </a:r>
            <a:r>
              <a:rPr sz="1050" b="1" dirty="0"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709957" y="4206818"/>
            <a:ext cx="1111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dirty="0"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119794" y="6025963"/>
            <a:ext cx="36195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latin typeface="Tahoma"/>
                <a:cs typeface="Tahoma"/>
              </a:rPr>
              <a:t>n</a:t>
            </a:r>
            <a:r>
              <a:rPr sz="1050" b="1" spc="25" dirty="0">
                <a:latin typeface="Tahoma"/>
                <a:cs typeface="Tahoma"/>
              </a:rPr>
              <a:t>o</a:t>
            </a:r>
            <a:r>
              <a:rPr sz="1050" b="1" spc="-5" dirty="0">
                <a:latin typeface="Tahoma"/>
                <a:cs typeface="Tahoma"/>
              </a:rPr>
              <a:t>ne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948336" y="60259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O1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719868" y="60259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O2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81899" y="6025963"/>
            <a:ext cx="217804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15" dirty="0">
                <a:latin typeface="Tahoma"/>
                <a:cs typeface="Tahoma"/>
              </a:rPr>
              <a:t>O3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72405" y="4168873"/>
            <a:ext cx="28511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10" dirty="0">
                <a:latin typeface="Tahoma"/>
                <a:cs typeface="Tahoma"/>
              </a:rPr>
              <a:t>C</a:t>
            </a:r>
            <a:r>
              <a:rPr sz="1100" b="1" spc="20" dirty="0">
                <a:latin typeface="Tahoma"/>
                <a:cs typeface="Tahoma"/>
              </a:rPr>
              <a:t>P</a:t>
            </a:r>
            <a:r>
              <a:rPr sz="1100" b="1" spc="10" dirty="0">
                <a:latin typeface="Tahoma"/>
                <a:cs typeface="Tahoma"/>
              </a:rPr>
              <a:t>I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908175" y="1268412"/>
            <a:ext cx="4730750" cy="3765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Tahoma"/>
                <a:cs typeface="Tahoma"/>
              </a:rPr>
              <a:t>Compiled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with</a:t>
            </a:r>
            <a:r>
              <a:rPr sz="1800" spc="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gcc</a:t>
            </a:r>
            <a:r>
              <a:rPr sz="1800" spc="-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for</a:t>
            </a:r>
            <a:r>
              <a:rPr sz="18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Pentium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4</a:t>
            </a:r>
            <a:r>
              <a:rPr sz="1800" spc="-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under</a:t>
            </a:r>
            <a:r>
              <a:rPr sz="1800" spc="-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Linux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288747"/>
            <a:ext cx="7365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Effect</a:t>
            </a:r>
            <a:r>
              <a:rPr sz="3600" spc="-10" dirty="0"/>
              <a:t> </a:t>
            </a:r>
            <a:r>
              <a:rPr sz="3600" dirty="0"/>
              <a:t>of</a:t>
            </a:r>
            <a:r>
              <a:rPr sz="3600" spc="-20" dirty="0"/>
              <a:t> </a:t>
            </a:r>
            <a:r>
              <a:rPr sz="3600" spc="-5" dirty="0"/>
              <a:t>Language</a:t>
            </a:r>
            <a:r>
              <a:rPr sz="3600" spc="-10" dirty="0"/>
              <a:t> </a:t>
            </a:r>
            <a:r>
              <a:rPr sz="3600" dirty="0"/>
              <a:t>and</a:t>
            </a:r>
            <a:r>
              <a:rPr sz="3600" spc="-5" dirty="0"/>
              <a:t> Algorithm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023994" y="1200491"/>
            <a:ext cx="4672330" cy="1410970"/>
            <a:chOff x="2023994" y="1200491"/>
            <a:chExt cx="4672330" cy="1410970"/>
          </a:xfrm>
        </p:grpSpPr>
        <p:sp>
          <p:nvSpPr>
            <p:cNvPr id="4" name="object 4"/>
            <p:cNvSpPr/>
            <p:nvPr/>
          </p:nvSpPr>
          <p:spPr>
            <a:xfrm>
              <a:off x="2047760" y="1337385"/>
              <a:ext cx="4648835" cy="1252220"/>
            </a:xfrm>
            <a:custGeom>
              <a:avLst/>
              <a:gdLst/>
              <a:ahLst/>
              <a:cxnLst/>
              <a:rect l="l" t="t" r="r" b="b"/>
              <a:pathLst>
                <a:path w="4648834" h="1252220">
                  <a:moveTo>
                    <a:pt x="866736" y="0"/>
                  </a:moveTo>
                  <a:lnTo>
                    <a:pt x="4749" y="0"/>
                  </a:lnTo>
                  <a:lnTo>
                    <a:pt x="4749" y="8763"/>
                  </a:lnTo>
                  <a:lnTo>
                    <a:pt x="866736" y="8763"/>
                  </a:lnTo>
                  <a:lnTo>
                    <a:pt x="866736" y="0"/>
                  </a:lnTo>
                  <a:close/>
                </a:path>
                <a:path w="4648834" h="1252220">
                  <a:moveTo>
                    <a:pt x="1004976" y="1040269"/>
                  </a:moveTo>
                  <a:lnTo>
                    <a:pt x="538416" y="1040269"/>
                  </a:lnTo>
                  <a:lnTo>
                    <a:pt x="538416" y="1049045"/>
                  </a:lnTo>
                  <a:lnTo>
                    <a:pt x="1004976" y="1049045"/>
                  </a:lnTo>
                  <a:lnTo>
                    <a:pt x="1004976" y="1040269"/>
                  </a:lnTo>
                  <a:close/>
                </a:path>
                <a:path w="4648834" h="1252220">
                  <a:moveTo>
                    <a:pt x="4634204" y="1040269"/>
                  </a:moveTo>
                  <a:lnTo>
                    <a:pt x="4405274" y="1040269"/>
                  </a:lnTo>
                  <a:lnTo>
                    <a:pt x="4405274" y="1049045"/>
                  </a:lnTo>
                  <a:lnTo>
                    <a:pt x="4634204" y="1049045"/>
                  </a:lnTo>
                  <a:lnTo>
                    <a:pt x="4634204" y="1040269"/>
                  </a:lnTo>
                  <a:close/>
                </a:path>
                <a:path w="4648834" h="1252220">
                  <a:moveTo>
                    <a:pt x="4634204" y="828814"/>
                  </a:moveTo>
                  <a:lnTo>
                    <a:pt x="4405274" y="828814"/>
                  </a:lnTo>
                  <a:lnTo>
                    <a:pt x="4405274" y="833196"/>
                  </a:lnTo>
                  <a:lnTo>
                    <a:pt x="4405274" y="837590"/>
                  </a:lnTo>
                  <a:lnTo>
                    <a:pt x="4634204" y="837590"/>
                  </a:lnTo>
                  <a:lnTo>
                    <a:pt x="4634204" y="833196"/>
                  </a:lnTo>
                  <a:lnTo>
                    <a:pt x="4634204" y="828814"/>
                  </a:lnTo>
                  <a:close/>
                </a:path>
                <a:path w="4648834" h="1252220">
                  <a:moveTo>
                    <a:pt x="4634204" y="625830"/>
                  </a:moveTo>
                  <a:lnTo>
                    <a:pt x="4405274" y="625830"/>
                  </a:lnTo>
                  <a:lnTo>
                    <a:pt x="4405274" y="634606"/>
                  </a:lnTo>
                  <a:lnTo>
                    <a:pt x="4634204" y="634606"/>
                  </a:lnTo>
                  <a:lnTo>
                    <a:pt x="4634204" y="625830"/>
                  </a:lnTo>
                  <a:close/>
                </a:path>
                <a:path w="4648834" h="1252220">
                  <a:moveTo>
                    <a:pt x="4634204" y="414375"/>
                  </a:moveTo>
                  <a:lnTo>
                    <a:pt x="4405274" y="414375"/>
                  </a:lnTo>
                  <a:lnTo>
                    <a:pt x="4405274" y="423151"/>
                  </a:lnTo>
                  <a:lnTo>
                    <a:pt x="4634204" y="423151"/>
                  </a:lnTo>
                  <a:lnTo>
                    <a:pt x="4634204" y="414375"/>
                  </a:lnTo>
                  <a:close/>
                </a:path>
                <a:path w="4648834" h="1252220">
                  <a:moveTo>
                    <a:pt x="4634204" y="211391"/>
                  </a:moveTo>
                  <a:lnTo>
                    <a:pt x="9499" y="211391"/>
                  </a:lnTo>
                  <a:lnTo>
                    <a:pt x="9499" y="13157"/>
                  </a:lnTo>
                  <a:lnTo>
                    <a:pt x="0" y="13157"/>
                  </a:lnTo>
                  <a:lnTo>
                    <a:pt x="0" y="1247635"/>
                  </a:lnTo>
                  <a:lnTo>
                    <a:pt x="9499" y="1247635"/>
                  </a:lnTo>
                  <a:lnTo>
                    <a:pt x="9499" y="1049045"/>
                  </a:lnTo>
                  <a:lnTo>
                    <a:pt x="233553" y="1049045"/>
                  </a:lnTo>
                  <a:lnTo>
                    <a:pt x="233553" y="1040269"/>
                  </a:lnTo>
                  <a:lnTo>
                    <a:pt x="9499" y="1040269"/>
                  </a:lnTo>
                  <a:lnTo>
                    <a:pt x="9499" y="837590"/>
                  </a:lnTo>
                  <a:lnTo>
                    <a:pt x="1004976" y="837590"/>
                  </a:lnTo>
                  <a:lnTo>
                    <a:pt x="1004976" y="833196"/>
                  </a:lnTo>
                  <a:lnTo>
                    <a:pt x="1004976" y="828814"/>
                  </a:lnTo>
                  <a:lnTo>
                    <a:pt x="9499" y="828814"/>
                  </a:lnTo>
                  <a:lnTo>
                    <a:pt x="9499" y="634606"/>
                  </a:lnTo>
                  <a:lnTo>
                    <a:pt x="1004976" y="634606"/>
                  </a:lnTo>
                  <a:lnTo>
                    <a:pt x="1004976" y="625830"/>
                  </a:lnTo>
                  <a:lnTo>
                    <a:pt x="9499" y="625830"/>
                  </a:lnTo>
                  <a:lnTo>
                    <a:pt x="9499" y="423151"/>
                  </a:lnTo>
                  <a:lnTo>
                    <a:pt x="1004976" y="423151"/>
                  </a:lnTo>
                  <a:lnTo>
                    <a:pt x="1004976" y="414375"/>
                  </a:lnTo>
                  <a:lnTo>
                    <a:pt x="9499" y="414375"/>
                  </a:lnTo>
                  <a:lnTo>
                    <a:pt x="9499" y="220167"/>
                  </a:lnTo>
                  <a:lnTo>
                    <a:pt x="4634204" y="220167"/>
                  </a:lnTo>
                  <a:lnTo>
                    <a:pt x="4634204" y="211391"/>
                  </a:lnTo>
                  <a:close/>
                </a:path>
                <a:path w="4648834" h="1252220">
                  <a:moveTo>
                    <a:pt x="4634204" y="0"/>
                  </a:moveTo>
                  <a:lnTo>
                    <a:pt x="3486366" y="0"/>
                  </a:lnTo>
                  <a:lnTo>
                    <a:pt x="3486366" y="8763"/>
                  </a:lnTo>
                  <a:lnTo>
                    <a:pt x="4634204" y="8763"/>
                  </a:lnTo>
                  <a:lnTo>
                    <a:pt x="4634204" y="0"/>
                  </a:lnTo>
                  <a:close/>
                </a:path>
                <a:path w="4648834" h="1252220">
                  <a:moveTo>
                    <a:pt x="4643704" y="1243253"/>
                  </a:moveTo>
                  <a:lnTo>
                    <a:pt x="4405274" y="1243253"/>
                  </a:lnTo>
                  <a:lnTo>
                    <a:pt x="4405274" y="1247635"/>
                  </a:lnTo>
                  <a:lnTo>
                    <a:pt x="4100398" y="1247635"/>
                  </a:lnTo>
                  <a:lnTo>
                    <a:pt x="4100398" y="1243253"/>
                  </a:lnTo>
                  <a:lnTo>
                    <a:pt x="3634041" y="1243253"/>
                  </a:lnTo>
                  <a:lnTo>
                    <a:pt x="3634041" y="1247635"/>
                  </a:lnTo>
                  <a:lnTo>
                    <a:pt x="3329178" y="1247635"/>
                  </a:lnTo>
                  <a:lnTo>
                    <a:pt x="3329178" y="1243253"/>
                  </a:lnTo>
                  <a:lnTo>
                    <a:pt x="2862313" y="1243253"/>
                  </a:lnTo>
                  <a:lnTo>
                    <a:pt x="2862313" y="1247635"/>
                  </a:lnTo>
                  <a:lnTo>
                    <a:pt x="2557437" y="1247635"/>
                  </a:lnTo>
                  <a:lnTo>
                    <a:pt x="2557437" y="1243253"/>
                  </a:lnTo>
                  <a:lnTo>
                    <a:pt x="2090953" y="1243253"/>
                  </a:lnTo>
                  <a:lnTo>
                    <a:pt x="2090953" y="1247635"/>
                  </a:lnTo>
                  <a:lnTo>
                    <a:pt x="1776577" y="1247635"/>
                  </a:lnTo>
                  <a:lnTo>
                    <a:pt x="1776577" y="1243253"/>
                  </a:lnTo>
                  <a:lnTo>
                    <a:pt x="1309839" y="1243253"/>
                  </a:lnTo>
                  <a:lnTo>
                    <a:pt x="1309839" y="1247635"/>
                  </a:lnTo>
                  <a:lnTo>
                    <a:pt x="1004976" y="1247635"/>
                  </a:lnTo>
                  <a:lnTo>
                    <a:pt x="1004976" y="1243253"/>
                  </a:lnTo>
                  <a:lnTo>
                    <a:pt x="14262" y="1243253"/>
                  </a:lnTo>
                  <a:lnTo>
                    <a:pt x="14262" y="1247635"/>
                  </a:lnTo>
                  <a:lnTo>
                    <a:pt x="14262" y="1252029"/>
                  </a:lnTo>
                  <a:lnTo>
                    <a:pt x="4643704" y="1252029"/>
                  </a:lnTo>
                  <a:lnTo>
                    <a:pt x="4643704" y="1247635"/>
                  </a:lnTo>
                  <a:lnTo>
                    <a:pt x="4643704" y="1243253"/>
                  </a:lnTo>
                  <a:close/>
                </a:path>
                <a:path w="4648834" h="1252220">
                  <a:moveTo>
                    <a:pt x="4648466" y="4381"/>
                  </a:moveTo>
                  <a:lnTo>
                    <a:pt x="4638954" y="4381"/>
                  </a:lnTo>
                  <a:lnTo>
                    <a:pt x="4638954" y="105575"/>
                  </a:lnTo>
                  <a:lnTo>
                    <a:pt x="4638954" y="1238567"/>
                  </a:lnTo>
                  <a:lnTo>
                    <a:pt x="4648466" y="1238567"/>
                  </a:lnTo>
                  <a:lnTo>
                    <a:pt x="4648466" y="105575"/>
                  </a:lnTo>
                  <a:lnTo>
                    <a:pt x="4648466" y="4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1323" y="2170580"/>
              <a:ext cx="305435" cy="414655"/>
            </a:xfrm>
            <a:custGeom>
              <a:avLst/>
              <a:gdLst/>
              <a:ahLst/>
              <a:cxnLst/>
              <a:rect l="l" t="t" r="r" b="b"/>
              <a:pathLst>
                <a:path w="305435" h="414655">
                  <a:moveTo>
                    <a:pt x="304865" y="0"/>
                  </a:moveTo>
                  <a:lnTo>
                    <a:pt x="0" y="0"/>
                  </a:lnTo>
                  <a:lnTo>
                    <a:pt x="0" y="414439"/>
                  </a:lnTo>
                  <a:lnTo>
                    <a:pt x="304865" y="414439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1323" y="2170580"/>
              <a:ext cx="305435" cy="414655"/>
            </a:xfrm>
            <a:custGeom>
              <a:avLst/>
              <a:gdLst/>
              <a:ahLst/>
              <a:cxnLst/>
              <a:rect l="l" t="t" r="r" b="b"/>
              <a:pathLst>
                <a:path w="305435" h="414655">
                  <a:moveTo>
                    <a:pt x="0" y="414439"/>
                  </a:moveTo>
                  <a:lnTo>
                    <a:pt x="304865" y="414439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414439"/>
                  </a:lnTo>
                  <a:close/>
                </a:path>
              </a:pathLst>
            </a:custGeom>
            <a:ln w="9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7600" y="1751761"/>
              <a:ext cx="467359" cy="635000"/>
            </a:xfrm>
            <a:custGeom>
              <a:avLst/>
              <a:gdLst/>
              <a:ahLst/>
              <a:cxnLst/>
              <a:rect l="l" t="t" r="r" b="b"/>
              <a:pathLst>
                <a:path w="467360" h="635000">
                  <a:moveTo>
                    <a:pt x="466737" y="625894"/>
                  </a:moveTo>
                  <a:lnTo>
                    <a:pt x="0" y="625894"/>
                  </a:lnTo>
                  <a:lnTo>
                    <a:pt x="0" y="634669"/>
                  </a:lnTo>
                  <a:lnTo>
                    <a:pt x="466737" y="634669"/>
                  </a:lnTo>
                  <a:lnTo>
                    <a:pt x="466737" y="625894"/>
                  </a:lnTo>
                  <a:close/>
                </a:path>
                <a:path w="467360" h="635000">
                  <a:moveTo>
                    <a:pt x="466737" y="414439"/>
                  </a:moveTo>
                  <a:lnTo>
                    <a:pt x="0" y="414439"/>
                  </a:lnTo>
                  <a:lnTo>
                    <a:pt x="0" y="418820"/>
                  </a:lnTo>
                  <a:lnTo>
                    <a:pt x="0" y="423214"/>
                  </a:lnTo>
                  <a:lnTo>
                    <a:pt x="466737" y="423214"/>
                  </a:lnTo>
                  <a:lnTo>
                    <a:pt x="466737" y="418820"/>
                  </a:lnTo>
                  <a:lnTo>
                    <a:pt x="466737" y="414439"/>
                  </a:lnTo>
                  <a:close/>
                </a:path>
                <a:path w="467360" h="635000">
                  <a:moveTo>
                    <a:pt x="466737" y="211455"/>
                  </a:moveTo>
                  <a:lnTo>
                    <a:pt x="0" y="211455"/>
                  </a:lnTo>
                  <a:lnTo>
                    <a:pt x="0" y="220230"/>
                  </a:lnTo>
                  <a:lnTo>
                    <a:pt x="466737" y="220230"/>
                  </a:lnTo>
                  <a:lnTo>
                    <a:pt x="466737" y="211455"/>
                  </a:lnTo>
                  <a:close/>
                </a:path>
                <a:path w="467360" h="635000">
                  <a:moveTo>
                    <a:pt x="466737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466737" y="8775"/>
                  </a:lnTo>
                  <a:lnTo>
                    <a:pt x="4667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52740" y="1606100"/>
              <a:ext cx="305435" cy="979169"/>
            </a:xfrm>
            <a:custGeom>
              <a:avLst/>
              <a:gdLst/>
              <a:ahLst/>
              <a:cxnLst/>
              <a:rect l="l" t="t" r="r" b="b"/>
              <a:pathLst>
                <a:path w="305435" h="979169">
                  <a:moveTo>
                    <a:pt x="304865" y="0"/>
                  </a:moveTo>
                  <a:lnTo>
                    <a:pt x="0" y="0"/>
                  </a:lnTo>
                  <a:lnTo>
                    <a:pt x="0" y="978918"/>
                  </a:lnTo>
                  <a:lnTo>
                    <a:pt x="304865" y="978918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52740" y="1606100"/>
              <a:ext cx="305435" cy="979169"/>
            </a:xfrm>
            <a:custGeom>
              <a:avLst/>
              <a:gdLst/>
              <a:ahLst/>
              <a:cxnLst/>
              <a:rect l="l" t="t" r="r" b="b"/>
              <a:pathLst>
                <a:path w="305435" h="979169">
                  <a:moveTo>
                    <a:pt x="0" y="978918"/>
                  </a:moveTo>
                  <a:lnTo>
                    <a:pt x="304865" y="978918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978918"/>
                  </a:lnTo>
                  <a:close/>
                </a:path>
              </a:pathLst>
            </a:custGeom>
            <a:ln w="94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38714" y="1751761"/>
              <a:ext cx="466725" cy="635000"/>
            </a:xfrm>
            <a:custGeom>
              <a:avLst/>
              <a:gdLst/>
              <a:ahLst/>
              <a:cxnLst/>
              <a:rect l="l" t="t" r="r" b="b"/>
              <a:pathLst>
                <a:path w="466725" h="635000">
                  <a:moveTo>
                    <a:pt x="466483" y="625894"/>
                  </a:moveTo>
                  <a:lnTo>
                    <a:pt x="0" y="625894"/>
                  </a:lnTo>
                  <a:lnTo>
                    <a:pt x="0" y="634669"/>
                  </a:lnTo>
                  <a:lnTo>
                    <a:pt x="466483" y="634669"/>
                  </a:lnTo>
                  <a:lnTo>
                    <a:pt x="466483" y="625894"/>
                  </a:lnTo>
                  <a:close/>
                </a:path>
                <a:path w="466725" h="635000">
                  <a:moveTo>
                    <a:pt x="466483" y="414439"/>
                  </a:moveTo>
                  <a:lnTo>
                    <a:pt x="0" y="414439"/>
                  </a:lnTo>
                  <a:lnTo>
                    <a:pt x="0" y="418820"/>
                  </a:lnTo>
                  <a:lnTo>
                    <a:pt x="0" y="423214"/>
                  </a:lnTo>
                  <a:lnTo>
                    <a:pt x="466483" y="423214"/>
                  </a:lnTo>
                  <a:lnTo>
                    <a:pt x="466483" y="418820"/>
                  </a:lnTo>
                  <a:lnTo>
                    <a:pt x="466483" y="414439"/>
                  </a:lnTo>
                  <a:close/>
                </a:path>
                <a:path w="466725" h="635000">
                  <a:moveTo>
                    <a:pt x="466483" y="211455"/>
                  </a:moveTo>
                  <a:lnTo>
                    <a:pt x="0" y="211455"/>
                  </a:lnTo>
                  <a:lnTo>
                    <a:pt x="0" y="220230"/>
                  </a:lnTo>
                  <a:lnTo>
                    <a:pt x="466483" y="220230"/>
                  </a:lnTo>
                  <a:lnTo>
                    <a:pt x="466483" y="211455"/>
                  </a:lnTo>
                  <a:close/>
                </a:path>
                <a:path w="466725" h="635000">
                  <a:moveTo>
                    <a:pt x="466483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466483" y="8775"/>
                  </a:lnTo>
                  <a:lnTo>
                    <a:pt x="466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4348" y="1597326"/>
              <a:ext cx="314960" cy="988060"/>
            </a:xfrm>
            <a:custGeom>
              <a:avLst/>
              <a:gdLst/>
              <a:ahLst/>
              <a:cxnLst/>
              <a:rect l="l" t="t" r="r" b="b"/>
              <a:pathLst>
                <a:path w="314960" h="988060">
                  <a:moveTo>
                    <a:pt x="314372" y="0"/>
                  </a:moveTo>
                  <a:lnTo>
                    <a:pt x="0" y="0"/>
                  </a:lnTo>
                  <a:lnTo>
                    <a:pt x="0" y="987692"/>
                  </a:lnTo>
                  <a:lnTo>
                    <a:pt x="314372" y="987692"/>
                  </a:lnTo>
                  <a:lnTo>
                    <a:pt x="31437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24348" y="1597326"/>
              <a:ext cx="314960" cy="988060"/>
            </a:xfrm>
            <a:custGeom>
              <a:avLst/>
              <a:gdLst/>
              <a:ahLst/>
              <a:cxnLst/>
              <a:rect l="l" t="t" r="r" b="b"/>
              <a:pathLst>
                <a:path w="314960" h="988060">
                  <a:moveTo>
                    <a:pt x="0" y="987692"/>
                  </a:moveTo>
                  <a:lnTo>
                    <a:pt x="314372" y="987692"/>
                  </a:lnTo>
                  <a:lnTo>
                    <a:pt x="314372" y="0"/>
                  </a:lnTo>
                  <a:lnTo>
                    <a:pt x="0" y="0"/>
                  </a:lnTo>
                  <a:lnTo>
                    <a:pt x="0" y="987692"/>
                  </a:lnTo>
                  <a:close/>
                </a:path>
              </a:pathLst>
            </a:custGeom>
            <a:ln w="9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10074" y="1751761"/>
              <a:ext cx="1238250" cy="635000"/>
            </a:xfrm>
            <a:custGeom>
              <a:avLst/>
              <a:gdLst/>
              <a:ahLst/>
              <a:cxnLst/>
              <a:rect l="l" t="t" r="r" b="b"/>
              <a:pathLst>
                <a:path w="1238250" h="635000">
                  <a:moveTo>
                    <a:pt x="1238084" y="625894"/>
                  </a:moveTo>
                  <a:lnTo>
                    <a:pt x="0" y="625894"/>
                  </a:lnTo>
                  <a:lnTo>
                    <a:pt x="0" y="634669"/>
                  </a:lnTo>
                  <a:lnTo>
                    <a:pt x="1238084" y="634669"/>
                  </a:lnTo>
                  <a:lnTo>
                    <a:pt x="1238084" y="625894"/>
                  </a:lnTo>
                  <a:close/>
                </a:path>
                <a:path w="1238250" h="635000">
                  <a:moveTo>
                    <a:pt x="1238084" y="414439"/>
                  </a:moveTo>
                  <a:lnTo>
                    <a:pt x="0" y="414439"/>
                  </a:lnTo>
                  <a:lnTo>
                    <a:pt x="0" y="418820"/>
                  </a:lnTo>
                  <a:lnTo>
                    <a:pt x="0" y="423214"/>
                  </a:lnTo>
                  <a:lnTo>
                    <a:pt x="1238084" y="423214"/>
                  </a:lnTo>
                  <a:lnTo>
                    <a:pt x="1238084" y="418820"/>
                  </a:lnTo>
                  <a:lnTo>
                    <a:pt x="1238084" y="414439"/>
                  </a:lnTo>
                  <a:close/>
                </a:path>
                <a:path w="1238250" h="635000">
                  <a:moveTo>
                    <a:pt x="1238084" y="211455"/>
                  </a:moveTo>
                  <a:lnTo>
                    <a:pt x="0" y="211455"/>
                  </a:lnTo>
                  <a:lnTo>
                    <a:pt x="0" y="220230"/>
                  </a:lnTo>
                  <a:lnTo>
                    <a:pt x="1238084" y="220230"/>
                  </a:lnTo>
                  <a:lnTo>
                    <a:pt x="1238084" y="211455"/>
                  </a:lnTo>
                  <a:close/>
                </a:path>
                <a:path w="1238250" h="635000">
                  <a:moveTo>
                    <a:pt x="1238084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1238084" y="8775"/>
                  </a:lnTo>
                  <a:lnTo>
                    <a:pt x="12380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5209" y="1588552"/>
              <a:ext cx="305435" cy="996950"/>
            </a:xfrm>
            <a:custGeom>
              <a:avLst/>
              <a:gdLst/>
              <a:ahLst/>
              <a:cxnLst/>
              <a:rect l="l" t="t" r="r" b="b"/>
              <a:pathLst>
                <a:path w="305435" h="996950">
                  <a:moveTo>
                    <a:pt x="304865" y="0"/>
                  </a:moveTo>
                  <a:lnTo>
                    <a:pt x="0" y="0"/>
                  </a:lnTo>
                  <a:lnTo>
                    <a:pt x="0" y="996467"/>
                  </a:lnTo>
                  <a:lnTo>
                    <a:pt x="304865" y="996467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209" y="1588552"/>
              <a:ext cx="305435" cy="996950"/>
            </a:xfrm>
            <a:custGeom>
              <a:avLst/>
              <a:gdLst/>
              <a:ahLst/>
              <a:cxnLst/>
              <a:rect l="l" t="t" r="r" b="b"/>
              <a:pathLst>
                <a:path w="305435" h="996950">
                  <a:moveTo>
                    <a:pt x="0" y="996467"/>
                  </a:moveTo>
                  <a:lnTo>
                    <a:pt x="304865" y="996467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996467"/>
                  </a:lnTo>
                  <a:close/>
                </a:path>
              </a:pathLst>
            </a:custGeom>
            <a:ln w="94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76943" y="2532081"/>
              <a:ext cx="305435" cy="53340"/>
            </a:xfrm>
            <a:custGeom>
              <a:avLst/>
              <a:gdLst/>
              <a:ahLst/>
              <a:cxnLst/>
              <a:rect l="l" t="t" r="r" b="b"/>
              <a:pathLst>
                <a:path w="305435" h="53339">
                  <a:moveTo>
                    <a:pt x="304865" y="0"/>
                  </a:moveTo>
                  <a:lnTo>
                    <a:pt x="0" y="0"/>
                  </a:lnTo>
                  <a:lnTo>
                    <a:pt x="0" y="52938"/>
                  </a:lnTo>
                  <a:lnTo>
                    <a:pt x="304865" y="52938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76943" y="2532081"/>
              <a:ext cx="305435" cy="53340"/>
            </a:xfrm>
            <a:custGeom>
              <a:avLst/>
              <a:gdLst/>
              <a:ahLst/>
              <a:cxnLst/>
              <a:rect l="l" t="t" r="r" b="b"/>
              <a:pathLst>
                <a:path w="305435" h="53339">
                  <a:moveTo>
                    <a:pt x="0" y="52938"/>
                  </a:moveTo>
                  <a:lnTo>
                    <a:pt x="304865" y="52938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52938"/>
                  </a:lnTo>
                  <a:close/>
                </a:path>
              </a:pathLst>
            </a:custGeom>
            <a:ln w="87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8170" y="1703203"/>
              <a:ext cx="305435" cy="882015"/>
            </a:xfrm>
            <a:custGeom>
              <a:avLst/>
              <a:gdLst/>
              <a:ahLst/>
              <a:cxnLst/>
              <a:rect l="l" t="t" r="r" b="b"/>
              <a:pathLst>
                <a:path w="305435" h="882014">
                  <a:moveTo>
                    <a:pt x="304865" y="0"/>
                  </a:moveTo>
                  <a:lnTo>
                    <a:pt x="0" y="0"/>
                  </a:lnTo>
                  <a:lnTo>
                    <a:pt x="0" y="881816"/>
                  </a:lnTo>
                  <a:lnTo>
                    <a:pt x="304865" y="881816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8170" y="1703203"/>
              <a:ext cx="305435" cy="882015"/>
            </a:xfrm>
            <a:custGeom>
              <a:avLst/>
              <a:gdLst/>
              <a:ahLst/>
              <a:cxnLst/>
              <a:rect l="l" t="t" r="r" b="b"/>
              <a:pathLst>
                <a:path w="305435" h="882014">
                  <a:moveTo>
                    <a:pt x="0" y="881816"/>
                  </a:moveTo>
                  <a:lnTo>
                    <a:pt x="304865" y="881816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881816"/>
                  </a:lnTo>
                  <a:close/>
                </a:path>
              </a:pathLst>
            </a:custGeom>
            <a:ln w="9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23986" y="1337385"/>
              <a:ext cx="4672330" cy="1274445"/>
            </a:xfrm>
            <a:custGeom>
              <a:avLst/>
              <a:gdLst/>
              <a:ahLst/>
              <a:cxnLst/>
              <a:rect l="l" t="t" r="r" b="b"/>
              <a:pathLst>
                <a:path w="4672330" h="1274445">
                  <a:moveTo>
                    <a:pt x="19011" y="1243253"/>
                  </a:moveTo>
                  <a:lnTo>
                    <a:pt x="0" y="1243253"/>
                  </a:lnTo>
                  <a:lnTo>
                    <a:pt x="0" y="1252029"/>
                  </a:lnTo>
                  <a:lnTo>
                    <a:pt x="19011" y="1252029"/>
                  </a:lnTo>
                  <a:lnTo>
                    <a:pt x="19011" y="1243253"/>
                  </a:lnTo>
                  <a:close/>
                </a:path>
                <a:path w="4672330" h="1274445">
                  <a:moveTo>
                    <a:pt x="19011" y="1040269"/>
                  </a:moveTo>
                  <a:lnTo>
                    <a:pt x="0" y="1040269"/>
                  </a:lnTo>
                  <a:lnTo>
                    <a:pt x="0" y="1049045"/>
                  </a:lnTo>
                  <a:lnTo>
                    <a:pt x="19011" y="1049045"/>
                  </a:lnTo>
                  <a:lnTo>
                    <a:pt x="19011" y="1040269"/>
                  </a:lnTo>
                  <a:close/>
                </a:path>
                <a:path w="4672330" h="1274445">
                  <a:moveTo>
                    <a:pt x="19011" y="828814"/>
                  </a:moveTo>
                  <a:lnTo>
                    <a:pt x="0" y="828814"/>
                  </a:lnTo>
                  <a:lnTo>
                    <a:pt x="0" y="837590"/>
                  </a:lnTo>
                  <a:lnTo>
                    <a:pt x="19011" y="837590"/>
                  </a:lnTo>
                  <a:lnTo>
                    <a:pt x="19011" y="828814"/>
                  </a:lnTo>
                  <a:close/>
                </a:path>
                <a:path w="4672330" h="1274445">
                  <a:moveTo>
                    <a:pt x="19011" y="625830"/>
                  </a:moveTo>
                  <a:lnTo>
                    <a:pt x="0" y="625830"/>
                  </a:lnTo>
                  <a:lnTo>
                    <a:pt x="0" y="634606"/>
                  </a:lnTo>
                  <a:lnTo>
                    <a:pt x="19011" y="634606"/>
                  </a:lnTo>
                  <a:lnTo>
                    <a:pt x="19011" y="625830"/>
                  </a:lnTo>
                  <a:close/>
                </a:path>
                <a:path w="4672330" h="1274445">
                  <a:moveTo>
                    <a:pt x="19011" y="414375"/>
                  </a:moveTo>
                  <a:lnTo>
                    <a:pt x="0" y="414375"/>
                  </a:lnTo>
                  <a:lnTo>
                    <a:pt x="0" y="423151"/>
                  </a:lnTo>
                  <a:lnTo>
                    <a:pt x="19011" y="423151"/>
                  </a:lnTo>
                  <a:lnTo>
                    <a:pt x="19011" y="414375"/>
                  </a:lnTo>
                  <a:close/>
                </a:path>
                <a:path w="4672330" h="1274445">
                  <a:moveTo>
                    <a:pt x="19011" y="211391"/>
                  </a:moveTo>
                  <a:lnTo>
                    <a:pt x="0" y="211391"/>
                  </a:lnTo>
                  <a:lnTo>
                    <a:pt x="0" y="220167"/>
                  </a:lnTo>
                  <a:lnTo>
                    <a:pt x="19011" y="220167"/>
                  </a:lnTo>
                  <a:lnTo>
                    <a:pt x="19011" y="211391"/>
                  </a:lnTo>
                  <a:close/>
                </a:path>
                <a:path w="4672330" h="1274445">
                  <a:moveTo>
                    <a:pt x="19011" y="0"/>
                  </a:moveTo>
                  <a:lnTo>
                    <a:pt x="0" y="0"/>
                  </a:lnTo>
                  <a:lnTo>
                    <a:pt x="0" y="8763"/>
                  </a:lnTo>
                  <a:lnTo>
                    <a:pt x="19011" y="8763"/>
                  </a:lnTo>
                  <a:lnTo>
                    <a:pt x="19011" y="0"/>
                  </a:lnTo>
                  <a:close/>
                </a:path>
                <a:path w="4672330" h="1274445">
                  <a:moveTo>
                    <a:pt x="33274" y="1256411"/>
                  </a:moveTo>
                  <a:lnTo>
                    <a:pt x="23774" y="1256411"/>
                  </a:lnTo>
                  <a:lnTo>
                    <a:pt x="23774" y="1273962"/>
                  </a:lnTo>
                  <a:lnTo>
                    <a:pt x="33274" y="1273962"/>
                  </a:lnTo>
                  <a:lnTo>
                    <a:pt x="33274" y="1256411"/>
                  </a:lnTo>
                  <a:close/>
                </a:path>
                <a:path w="4672330" h="1274445">
                  <a:moveTo>
                    <a:pt x="33274" y="4381"/>
                  </a:moveTo>
                  <a:lnTo>
                    <a:pt x="23774" y="4381"/>
                  </a:lnTo>
                  <a:lnTo>
                    <a:pt x="23774" y="1238567"/>
                  </a:lnTo>
                  <a:lnTo>
                    <a:pt x="33274" y="1238567"/>
                  </a:lnTo>
                  <a:lnTo>
                    <a:pt x="33274" y="4381"/>
                  </a:lnTo>
                  <a:close/>
                </a:path>
                <a:path w="4672330" h="1274445">
                  <a:moveTo>
                    <a:pt x="804951" y="1256411"/>
                  </a:moveTo>
                  <a:lnTo>
                    <a:pt x="795439" y="1256411"/>
                  </a:lnTo>
                  <a:lnTo>
                    <a:pt x="795439" y="1273962"/>
                  </a:lnTo>
                  <a:lnTo>
                    <a:pt x="804951" y="1273962"/>
                  </a:lnTo>
                  <a:lnTo>
                    <a:pt x="804951" y="1256411"/>
                  </a:lnTo>
                  <a:close/>
                </a:path>
                <a:path w="4672330" h="1274445">
                  <a:moveTo>
                    <a:pt x="1576298" y="1256411"/>
                  </a:moveTo>
                  <a:lnTo>
                    <a:pt x="1566799" y="1256411"/>
                  </a:lnTo>
                  <a:lnTo>
                    <a:pt x="1566799" y="1273962"/>
                  </a:lnTo>
                  <a:lnTo>
                    <a:pt x="1576298" y="1273962"/>
                  </a:lnTo>
                  <a:lnTo>
                    <a:pt x="1576298" y="1256411"/>
                  </a:lnTo>
                  <a:close/>
                </a:path>
                <a:path w="4672330" h="1274445">
                  <a:moveTo>
                    <a:pt x="2357539" y="1256411"/>
                  </a:moveTo>
                  <a:lnTo>
                    <a:pt x="2348039" y="1256411"/>
                  </a:lnTo>
                  <a:lnTo>
                    <a:pt x="2348039" y="1273962"/>
                  </a:lnTo>
                  <a:lnTo>
                    <a:pt x="2357539" y="1273962"/>
                  </a:lnTo>
                  <a:lnTo>
                    <a:pt x="2357539" y="1256411"/>
                  </a:lnTo>
                  <a:close/>
                </a:path>
                <a:path w="4672330" h="1274445">
                  <a:moveTo>
                    <a:pt x="3129153" y="1256411"/>
                  </a:moveTo>
                  <a:lnTo>
                    <a:pt x="3119640" y="1256411"/>
                  </a:lnTo>
                  <a:lnTo>
                    <a:pt x="3119640" y="1273962"/>
                  </a:lnTo>
                  <a:lnTo>
                    <a:pt x="3129153" y="1273962"/>
                  </a:lnTo>
                  <a:lnTo>
                    <a:pt x="3129153" y="1256411"/>
                  </a:lnTo>
                  <a:close/>
                </a:path>
                <a:path w="4672330" h="1274445">
                  <a:moveTo>
                    <a:pt x="3900500" y="1256411"/>
                  </a:moveTo>
                  <a:lnTo>
                    <a:pt x="3891000" y="1256411"/>
                  </a:lnTo>
                  <a:lnTo>
                    <a:pt x="3891000" y="1273962"/>
                  </a:lnTo>
                  <a:lnTo>
                    <a:pt x="3900500" y="1273962"/>
                  </a:lnTo>
                  <a:lnTo>
                    <a:pt x="3900500" y="1256411"/>
                  </a:lnTo>
                  <a:close/>
                </a:path>
                <a:path w="4672330" h="1274445">
                  <a:moveTo>
                    <a:pt x="4657979" y="1243253"/>
                  </a:moveTo>
                  <a:lnTo>
                    <a:pt x="28524" y="1243253"/>
                  </a:lnTo>
                  <a:lnTo>
                    <a:pt x="28524" y="1252029"/>
                  </a:lnTo>
                  <a:lnTo>
                    <a:pt x="4657979" y="1252029"/>
                  </a:lnTo>
                  <a:lnTo>
                    <a:pt x="4657979" y="1243253"/>
                  </a:lnTo>
                  <a:close/>
                </a:path>
                <a:path w="4672330" h="1274445">
                  <a:moveTo>
                    <a:pt x="4672241" y="1256411"/>
                  </a:moveTo>
                  <a:lnTo>
                    <a:pt x="4662729" y="1256411"/>
                  </a:lnTo>
                  <a:lnTo>
                    <a:pt x="4662729" y="1273962"/>
                  </a:lnTo>
                  <a:lnTo>
                    <a:pt x="4672241" y="1273962"/>
                  </a:lnTo>
                  <a:lnTo>
                    <a:pt x="4672241" y="1256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14505" y="1204881"/>
              <a:ext cx="2610485" cy="238125"/>
            </a:xfrm>
            <a:custGeom>
              <a:avLst/>
              <a:gdLst/>
              <a:ahLst/>
              <a:cxnLst/>
              <a:rect l="l" t="t" r="r" b="b"/>
              <a:pathLst>
                <a:path w="2610485" h="238125">
                  <a:moveTo>
                    <a:pt x="0" y="238075"/>
                  </a:moveTo>
                  <a:lnTo>
                    <a:pt x="2610053" y="238075"/>
                  </a:lnTo>
                  <a:lnTo>
                    <a:pt x="2610053" y="0"/>
                  </a:lnTo>
                  <a:lnTo>
                    <a:pt x="0" y="0"/>
                  </a:lnTo>
                  <a:lnTo>
                    <a:pt x="0" y="238075"/>
                  </a:lnTo>
                </a:path>
              </a:pathLst>
            </a:custGeom>
            <a:ln w="87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1373" y="1284376"/>
              <a:ext cx="85725" cy="79375"/>
            </a:xfrm>
            <a:custGeom>
              <a:avLst/>
              <a:gdLst/>
              <a:ahLst/>
              <a:cxnLst/>
              <a:rect l="l" t="t" r="r" b="b"/>
              <a:pathLst>
                <a:path w="85725" h="79375">
                  <a:moveTo>
                    <a:pt x="85565" y="0"/>
                  </a:moveTo>
                  <a:lnTo>
                    <a:pt x="0" y="0"/>
                  </a:lnTo>
                  <a:lnTo>
                    <a:pt x="0" y="79261"/>
                  </a:lnTo>
                  <a:lnTo>
                    <a:pt x="85565" y="79261"/>
                  </a:lnTo>
                  <a:lnTo>
                    <a:pt x="855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81373" y="1284376"/>
              <a:ext cx="85725" cy="79375"/>
            </a:xfrm>
            <a:custGeom>
              <a:avLst/>
              <a:gdLst/>
              <a:ahLst/>
              <a:cxnLst/>
              <a:rect l="l" t="t" r="r" b="b"/>
              <a:pathLst>
                <a:path w="85725" h="79375">
                  <a:moveTo>
                    <a:pt x="0" y="79261"/>
                  </a:moveTo>
                  <a:lnTo>
                    <a:pt x="85565" y="79261"/>
                  </a:lnTo>
                  <a:lnTo>
                    <a:pt x="85565" y="0"/>
                  </a:lnTo>
                  <a:lnTo>
                    <a:pt x="0" y="0"/>
                  </a:lnTo>
                  <a:lnTo>
                    <a:pt x="0" y="79261"/>
                  </a:lnTo>
                  <a:close/>
                </a:path>
              </a:pathLst>
            </a:custGeom>
            <a:ln w="9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97064" y="1262610"/>
            <a:ext cx="187960" cy="13855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</a:pPr>
            <a:r>
              <a:rPr sz="750" b="1" spc="50" dirty="0">
                <a:latin typeface="Tahoma"/>
                <a:cs typeface="Tahoma"/>
              </a:rPr>
              <a:t>3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65"/>
              </a:spcBef>
            </a:pPr>
            <a:r>
              <a:rPr sz="750" b="1" spc="45" dirty="0">
                <a:latin typeface="Tahoma"/>
                <a:cs typeface="Tahoma"/>
              </a:rPr>
              <a:t>2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750" b="1" spc="50" dirty="0">
                <a:latin typeface="Tahoma"/>
                <a:cs typeface="Tahoma"/>
              </a:rPr>
              <a:t>2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750" b="1" spc="45" dirty="0">
                <a:latin typeface="Tahoma"/>
                <a:cs typeface="Tahoma"/>
              </a:rPr>
              <a:t>1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750" b="1" spc="50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65"/>
              </a:spcBef>
            </a:pPr>
            <a:r>
              <a:rPr sz="750" b="1" spc="45" dirty="0">
                <a:latin typeface="Tahoma"/>
                <a:cs typeface="Tahoma"/>
              </a:rPr>
              <a:t>0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00"/>
              </a:spcBef>
            </a:pPr>
            <a:r>
              <a:rPr sz="750" b="1" spc="50" dirty="0">
                <a:latin typeface="Tahoma"/>
                <a:cs typeface="Tahoma"/>
              </a:rPr>
              <a:t>0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35348" y="2638126"/>
            <a:ext cx="41148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55" dirty="0">
                <a:latin typeface="Tahoma"/>
                <a:cs typeface="Tahoma"/>
              </a:rPr>
              <a:t>o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45" dirty="0">
                <a:latin typeface="Tahoma"/>
                <a:cs typeface="Tahoma"/>
              </a:rPr>
              <a:t>e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63745" y="2638126"/>
            <a:ext cx="29210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5479" y="2638126"/>
            <a:ext cx="29210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2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06833" y="2638126"/>
            <a:ext cx="29210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3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82987" y="2638126"/>
            <a:ext cx="478155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45" dirty="0">
                <a:latin typeface="Tahoma"/>
                <a:cs typeface="Tahoma"/>
              </a:rPr>
              <a:t>Java/int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45215" y="2638126"/>
            <a:ext cx="508000" cy="142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b="1" spc="50" dirty="0">
                <a:latin typeface="Tahoma"/>
                <a:cs typeface="Tahoma"/>
              </a:rPr>
              <a:t>Java/JIT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02154" y="1227513"/>
            <a:ext cx="238696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30" dirty="0">
                <a:latin typeface="Tahoma"/>
                <a:cs typeface="Tahoma"/>
              </a:rPr>
              <a:t>Bubblesort</a:t>
            </a:r>
            <a:r>
              <a:rPr sz="1050" b="1" spc="-35" dirty="0">
                <a:latin typeface="Tahoma"/>
                <a:cs typeface="Tahoma"/>
              </a:rPr>
              <a:t> </a:t>
            </a:r>
            <a:r>
              <a:rPr sz="1050" b="1" spc="45" dirty="0">
                <a:latin typeface="Tahoma"/>
                <a:cs typeface="Tahoma"/>
              </a:rPr>
              <a:t>Relative</a:t>
            </a:r>
            <a:r>
              <a:rPr sz="1050" b="1" spc="-5" dirty="0">
                <a:latin typeface="Tahoma"/>
                <a:cs typeface="Tahoma"/>
              </a:rPr>
              <a:t> </a:t>
            </a:r>
            <a:r>
              <a:rPr sz="1050" b="1" spc="35" dirty="0">
                <a:latin typeface="Tahoma"/>
                <a:cs typeface="Tahoma"/>
              </a:rPr>
              <a:t>Performance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23994" y="2927725"/>
            <a:ext cx="4672330" cy="1412240"/>
            <a:chOff x="2023994" y="2927725"/>
            <a:chExt cx="4672330" cy="1412240"/>
          </a:xfrm>
        </p:grpSpPr>
        <p:sp>
          <p:nvSpPr>
            <p:cNvPr id="33" name="object 33"/>
            <p:cNvSpPr/>
            <p:nvPr/>
          </p:nvSpPr>
          <p:spPr>
            <a:xfrm>
              <a:off x="2047760" y="3064738"/>
              <a:ext cx="4648835" cy="1253490"/>
            </a:xfrm>
            <a:custGeom>
              <a:avLst/>
              <a:gdLst/>
              <a:ahLst/>
              <a:cxnLst/>
              <a:rect l="l" t="t" r="r" b="b"/>
              <a:pathLst>
                <a:path w="4648834" h="1253489">
                  <a:moveTo>
                    <a:pt x="866736" y="0"/>
                  </a:moveTo>
                  <a:lnTo>
                    <a:pt x="4749" y="0"/>
                  </a:lnTo>
                  <a:lnTo>
                    <a:pt x="4749" y="8775"/>
                  </a:lnTo>
                  <a:lnTo>
                    <a:pt x="866736" y="8775"/>
                  </a:lnTo>
                  <a:lnTo>
                    <a:pt x="866736" y="0"/>
                  </a:lnTo>
                  <a:close/>
                </a:path>
                <a:path w="4648834" h="1253489">
                  <a:moveTo>
                    <a:pt x="1004976" y="996975"/>
                  </a:moveTo>
                  <a:lnTo>
                    <a:pt x="538416" y="996975"/>
                  </a:lnTo>
                  <a:lnTo>
                    <a:pt x="538416" y="1005751"/>
                  </a:lnTo>
                  <a:lnTo>
                    <a:pt x="1004976" y="1005751"/>
                  </a:lnTo>
                  <a:lnTo>
                    <a:pt x="1004976" y="996975"/>
                  </a:lnTo>
                  <a:close/>
                </a:path>
                <a:path w="4648834" h="1253489">
                  <a:moveTo>
                    <a:pt x="4634204" y="996975"/>
                  </a:moveTo>
                  <a:lnTo>
                    <a:pt x="2862313" y="996975"/>
                  </a:lnTo>
                  <a:lnTo>
                    <a:pt x="2862313" y="1005751"/>
                  </a:lnTo>
                  <a:lnTo>
                    <a:pt x="4634204" y="1005751"/>
                  </a:lnTo>
                  <a:lnTo>
                    <a:pt x="4634204" y="996975"/>
                  </a:lnTo>
                  <a:close/>
                </a:path>
                <a:path w="4648834" h="1253489">
                  <a:moveTo>
                    <a:pt x="4634204" y="749909"/>
                  </a:moveTo>
                  <a:lnTo>
                    <a:pt x="2862313" y="749909"/>
                  </a:lnTo>
                  <a:lnTo>
                    <a:pt x="2862313" y="754303"/>
                  </a:lnTo>
                  <a:lnTo>
                    <a:pt x="2862313" y="758685"/>
                  </a:lnTo>
                  <a:lnTo>
                    <a:pt x="4634204" y="758685"/>
                  </a:lnTo>
                  <a:lnTo>
                    <a:pt x="4634204" y="754303"/>
                  </a:lnTo>
                  <a:lnTo>
                    <a:pt x="4634204" y="749909"/>
                  </a:lnTo>
                  <a:close/>
                </a:path>
                <a:path w="4648834" h="1253489">
                  <a:moveTo>
                    <a:pt x="4634204" y="494068"/>
                  </a:moveTo>
                  <a:lnTo>
                    <a:pt x="2862313" y="494068"/>
                  </a:lnTo>
                  <a:lnTo>
                    <a:pt x="2862313" y="498449"/>
                  </a:lnTo>
                  <a:lnTo>
                    <a:pt x="2862313" y="502843"/>
                  </a:lnTo>
                  <a:lnTo>
                    <a:pt x="4634204" y="502843"/>
                  </a:lnTo>
                  <a:lnTo>
                    <a:pt x="4634204" y="498449"/>
                  </a:lnTo>
                  <a:lnTo>
                    <a:pt x="4634204" y="494068"/>
                  </a:lnTo>
                  <a:close/>
                </a:path>
                <a:path w="4648834" h="1253489">
                  <a:moveTo>
                    <a:pt x="4634204" y="247053"/>
                  </a:moveTo>
                  <a:lnTo>
                    <a:pt x="9499" y="247053"/>
                  </a:lnTo>
                  <a:lnTo>
                    <a:pt x="9499" y="13169"/>
                  </a:lnTo>
                  <a:lnTo>
                    <a:pt x="0" y="13169"/>
                  </a:lnTo>
                  <a:lnTo>
                    <a:pt x="0" y="1248714"/>
                  </a:lnTo>
                  <a:lnTo>
                    <a:pt x="9499" y="1248714"/>
                  </a:lnTo>
                  <a:lnTo>
                    <a:pt x="9499" y="1005751"/>
                  </a:lnTo>
                  <a:lnTo>
                    <a:pt x="233553" y="1005751"/>
                  </a:lnTo>
                  <a:lnTo>
                    <a:pt x="233553" y="996975"/>
                  </a:lnTo>
                  <a:lnTo>
                    <a:pt x="9499" y="996975"/>
                  </a:lnTo>
                  <a:lnTo>
                    <a:pt x="9499" y="758685"/>
                  </a:lnTo>
                  <a:lnTo>
                    <a:pt x="1004976" y="758685"/>
                  </a:lnTo>
                  <a:lnTo>
                    <a:pt x="1004976" y="754303"/>
                  </a:lnTo>
                  <a:lnTo>
                    <a:pt x="1004976" y="749909"/>
                  </a:lnTo>
                  <a:lnTo>
                    <a:pt x="9499" y="749909"/>
                  </a:lnTo>
                  <a:lnTo>
                    <a:pt x="9499" y="502843"/>
                  </a:lnTo>
                  <a:lnTo>
                    <a:pt x="1776577" y="502843"/>
                  </a:lnTo>
                  <a:lnTo>
                    <a:pt x="1776577" y="498449"/>
                  </a:lnTo>
                  <a:lnTo>
                    <a:pt x="2090953" y="498449"/>
                  </a:lnTo>
                  <a:lnTo>
                    <a:pt x="2090953" y="502843"/>
                  </a:lnTo>
                  <a:lnTo>
                    <a:pt x="2557437" y="502843"/>
                  </a:lnTo>
                  <a:lnTo>
                    <a:pt x="2557437" y="498449"/>
                  </a:lnTo>
                  <a:lnTo>
                    <a:pt x="2557437" y="494068"/>
                  </a:lnTo>
                  <a:lnTo>
                    <a:pt x="9499" y="494068"/>
                  </a:lnTo>
                  <a:lnTo>
                    <a:pt x="9499" y="255841"/>
                  </a:lnTo>
                  <a:lnTo>
                    <a:pt x="4634204" y="255841"/>
                  </a:lnTo>
                  <a:lnTo>
                    <a:pt x="4634204" y="247053"/>
                  </a:lnTo>
                  <a:close/>
                </a:path>
                <a:path w="4648834" h="1253489">
                  <a:moveTo>
                    <a:pt x="4634204" y="0"/>
                  </a:moveTo>
                  <a:lnTo>
                    <a:pt x="3486366" y="0"/>
                  </a:lnTo>
                  <a:lnTo>
                    <a:pt x="3486366" y="8775"/>
                  </a:lnTo>
                  <a:lnTo>
                    <a:pt x="4634204" y="8775"/>
                  </a:lnTo>
                  <a:lnTo>
                    <a:pt x="4634204" y="0"/>
                  </a:lnTo>
                  <a:close/>
                </a:path>
                <a:path w="4648834" h="1253489">
                  <a:moveTo>
                    <a:pt x="4643704" y="1244333"/>
                  </a:moveTo>
                  <a:lnTo>
                    <a:pt x="4405274" y="1244333"/>
                  </a:lnTo>
                  <a:lnTo>
                    <a:pt x="4405274" y="1248714"/>
                  </a:lnTo>
                  <a:lnTo>
                    <a:pt x="4100398" y="1248714"/>
                  </a:lnTo>
                  <a:lnTo>
                    <a:pt x="4100398" y="1244333"/>
                  </a:lnTo>
                  <a:lnTo>
                    <a:pt x="2862313" y="1244333"/>
                  </a:lnTo>
                  <a:lnTo>
                    <a:pt x="2862313" y="1248714"/>
                  </a:lnTo>
                  <a:lnTo>
                    <a:pt x="2557437" y="1248714"/>
                  </a:lnTo>
                  <a:lnTo>
                    <a:pt x="2557437" y="1244333"/>
                  </a:lnTo>
                  <a:lnTo>
                    <a:pt x="2090953" y="1244333"/>
                  </a:lnTo>
                  <a:lnTo>
                    <a:pt x="2090953" y="1248714"/>
                  </a:lnTo>
                  <a:lnTo>
                    <a:pt x="1776577" y="1248714"/>
                  </a:lnTo>
                  <a:lnTo>
                    <a:pt x="1776577" y="1244333"/>
                  </a:lnTo>
                  <a:lnTo>
                    <a:pt x="1309839" y="1244333"/>
                  </a:lnTo>
                  <a:lnTo>
                    <a:pt x="1309839" y="1248714"/>
                  </a:lnTo>
                  <a:lnTo>
                    <a:pt x="1004976" y="1248714"/>
                  </a:lnTo>
                  <a:lnTo>
                    <a:pt x="1004976" y="1244333"/>
                  </a:lnTo>
                  <a:lnTo>
                    <a:pt x="14262" y="1244333"/>
                  </a:lnTo>
                  <a:lnTo>
                    <a:pt x="14262" y="1248714"/>
                  </a:lnTo>
                  <a:lnTo>
                    <a:pt x="14262" y="1253109"/>
                  </a:lnTo>
                  <a:lnTo>
                    <a:pt x="4643704" y="1253109"/>
                  </a:lnTo>
                  <a:lnTo>
                    <a:pt x="4643704" y="1248714"/>
                  </a:lnTo>
                  <a:lnTo>
                    <a:pt x="4643704" y="1244333"/>
                  </a:lnTo>
                  <a:close/>
                </a:path>
                <a:path w="4648834" h="1253489">
                  <a:moveTo>
                    <a:pt x="4648466" y="4381"/>
                  </a:moveTo>
                  <a:lnTo>
                    <a:pt x="4638954" y="4381"/>
                  </a:lnTo>
                  <a:lnTo>
                    <a:pt x="4638954" y="105664"/>
                  </a:lnTo>
                  <a:lnTo>
                    <a:pt x="4638954" y="1239647"/>
                  </a:lnTo>
                  <a:lnTo>
                    <a:pt x="4648466" y="1239647"/>
                  </a:lnTo>
                  <a:lnTo>
                    <a:pt x="4648466" y="105664"/>
                  </a:lnTo>
                  <a:lnTo>
                    <a:pt x="4648466" y="4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81323" y="3819030"/>
              <a:ext cx="305435" cy="494665"/>
            </a:xfrm>
            <a:custGeom>
              <a:avLst/>
              <a:gdLst/>
              <a:ahLst/>
              <a:cxnLst/>
              <a:rect l="l" t="t" r="r" b="b"/>
              <a:pathLst>
                <a:path w="305435" h="494664">
                  <a:moveTo>
                    <a:pt x="304865" y="0"/>
                  </a:moveTo>
                  <a:lnTo>
                    <a:pt x="0" y="0"/>
                  </a:lnTo>
                  <a:lnTo>
                    <a:pt x="0" y="494419"/>
                  </a:lnTo>
                  <a:lnTo>
                    <a:pt x="304865" y="494419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81323" y="3819030"/>
              <a:ext cx="305435" cy="494665"/>
            </a:xfrm>
            <a:custGeom>
              <a:avLst/>
              <a:gdLst/>
              <a:ahLst/>
              <a:cxnLst/>
              <a:rect l="l" t="t" r="r" b="b"/>
              <a:pathLst>
                <a:path w="305435" h="494664">
                  <a:moveTo>
                    <a:pt x="0" y="494419"/>
                  </a:moveTo>
                  <a:lnTo>
                    <a:pt x="304865" y="494419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494419"/>
                  </a:lnTo>
                  <a:close/>
                </a:path>
              </a:pathLst>
            </a:custGeom>
            <a:ln w="9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57600" y="3814647"/>
              <a:ext cx="467359" cy="255904"/>
            </a:xfrm>
            <a:custGeom>
              <a:avLst/>
              <a:gdLst/>
              <a:ahLst/>
              <a:cxnLst/>
              <a:rect l="l" t="t" r="r" b="b"/>
              <a:pathLst>
                <a:path w="467360" h="255904">
                  <a:moveTo>
                    <a:pt x="466737" y="247065"/>
                  </a:moveTo>
                  <a:lnTo>
                    <a:pt x="0" y="247065"/>
                  </a:lnTo>
                  <a:lnTo>
                    <a:pt x="0" y="255841"/>
                  </a:lnTo>
                  <a:lnTo>
                    <a:pt x="466737" y="255841"/>
                  </a:lnTo>
                  <a:lnTo>
                    <a:pt x="466737" y="247065"/>
                  </a:lnTo>
                  <a:close/>
                </a:path>
                <a:path w="467360" h="255904">
                  <a:moveTo>
                    <a:pt x="466737" y="0"/>
                  </a:moveTo>
                  <a:lnTo>
                    <a:pt x="0" y="0"/>
                  </a:lnTo>
                  <a:lnTo>
                    <a:pt x="0" y="4394"/>
                  </a:lnTo>
                  <a:lnTo>
                    <a:pt x="0" y="8775"/>
                  </a:lnTo>
                  <a:lnTo>
                    <a:pt x="466737" y="8775"/>
                  </a:lnTo>
                  <a:lnTo>
                    <a:pt x="466737" y="4394"/>
                  </a:lnTo>
                  <a:lnTo>
                    <a:pt x="4667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52740" y="3563185"/>
              <a:ext cx="305435" cy="750570"/>
            </a:xfrm>
            <a:custGeom>
              <a:avLst/>
              <a:gdLst/>
              <a:ahLst/>
              <a:cxnLst/>
              <a:rect l="l" t="t" r="r" b="b"/>
              <a:pathLst>
                <a:path w="305435" h="750570">
                  <a:moveTo>
                    <a:pt x="304865" y="0"/>
                  </a:moveTo>
                  <a:lnTo>
                    <a:pt x="0" y="0"/>
                  </a:lnTo>
                  <a:lnTo>
                    <a:pt x="0" y="750264"/>
                  </a:lnTo>
                  <a:lnTo>
                    <a:pt x="304865" y="750264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52740" y="3563185"/>
              <a:ext cx="305435" cy="750570"/>
            </a:xfrm>
            <a:custGeom>
              <a:avLst/>
              <a:gdLst/>
              <a:ahLst/>
              <a:cxnLst/>
              <a:rect l="l" t="t" r="r" b="b"/>
              <a:pathLst>
                <a:path w="305435" h="750570">
                  <a:moveTo>
                    <a:pt x="0" y="750264"/>
                  </a:moveTo>
                  <a:lnTo>
                    <a:pt x="304865" y="750264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750264"/>
                  </a:lnTo>
                  <a:close/>
                </a:path>
              </a:pathLst>
            </a:custGeom>
            <a:ln w="94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38714" y="3814647"/>
              <a:ext cx="466725" cy="255904"/>
            </a:xfrm>
            <a:custGeom>
              <a:avLst/>
              <a:gdLst/>
              <a:ahLst/>
              <a:cxnLst/>
              <a:rect l="l" t="t" r="r" b="b"/>
              <a:pathLst>
                <a:path w="466725" h="255904">
                  <a:moveTo>
                    <a:pt x="466483" y="247065"/>
                  </a:moveTo>
                  <a:lnTo>
                    <a:pt x="0" y="247065"/>
                  </a:lnTo>
                  <a:lnTo>
                    <a:pt x="0" y="255841"/>
                  </a:lnTo>
                  <a:lnTo>
                    <a:pt x="466483" y="255841"/>
                  </a:lnTo>
                  <a:lnTo>
                    <a:pt x="466483" y="247065"/>
                  </a:lnTo>
                  <a:close/>
                </a:path>
                <a:path w="466725" h="255904">
                  <a:moveTo>
                    <a:pt x="466483" y="0"/>
                  </a:moveTo>
                  <a:lnTo>
                    <a:pt x="0" y="0"/>
                  </a:lnTo>
                  <a:lnTo>
                    <a:pt x="0" y="4394"/>
                  </a:lnTo>
                  <a:lnTo>
                    <a:pt x="0" y="8775"/>
                  </a:lnTo>
                  <a:lnTo>
                    <a:pt x="466483" y="8775"/>
                  </a:lnTo>
                  <a:lnTo>
                    <a:pt x="466483" y="4394"/>
                  </a:lnTo>
                  <a:lnTo>
                    <a:pt x="466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24348" y="3563185"/>
              <a:ext cx="314960" cy="750570"/>
            </a:xfrm>
            <a:custGeom>
              <a:avLst/>
              <a:gdLst/>
              <a:ahLst/>
              <a:cxnLst/>
              <a:rect l="l" t="t" r="r" b="b"/>
              <a:pathLst>
                <a:path w="314960" h="750570">
                  <a:moveTo>
                    <a:pt x="314372" y="0"/>
                  </a:moveTo>
                  <a:lnTo>
                    <a:pt x="0" y="0"/>
                  </a:lnTo>
                  <a:lnTo>
                    <a:pt x="0" y="750264"/>
                  </a:lnTo>
                  <a:lnTo>
                    <a:pt x="314372" y="750264"/>
                  </a:lnTo>
                  <a:lnTo>
                    <a:pt x="31437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24348" y="3563185"/>
              <a:ext cx="314960" cy="750570"/>
            </a:xfrm>
            <a:custGeom>
              <a:avLst/>
              <a:gdLst/>
              <a:ahLst/>
              <a:cxnLst/>
              <a:rect l="l" t="t" r="r" b="b"/>
              <a:pathLst>
                <a:path w="314960" h="750570">
                  <a:moveTo>
                    <a:pt x="0" y="750264"/>
                  </a:moveTo>
                  <a:lnTo>
                    <a:pt x="314372" y="750264"/>
                  </a:lnTo>
                  <a:lnTo>
                    <a:pt x="314372" y="0"/>
                  </a:lnTo>
                  <a:lnTo>
                    <a:pt x="0" y="0"/>
                  </a:lnTo>
                  <a:lnTo>
                    <a:pt x="0" y="750264"/>
                  </a:lnTo>
                  <a:close/>
                </a:path>
              </a:pathLst>
            </a:custGeom>
            <a:ln w="93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05209" y="3360324"/>
              <a:ext cx="305435" cy="953135"/>
            </a:xfrm>
            <a:custGeom>
              <a:avLst/>
              <a:gdLst/>
              <a:ahLst/>
              <a:cxnLst/>
              <a:rect l="l" t="t" r="r" b="b"/>
              <a:pathLst>
                <a:path w="305435" h="953135">
                  <a:moveTo>
                    <a:pt x="304865" y="0"/>
                  </a:moveTo>
                  <a:lnTo>
                    <a:pt x="0" y="0"/>
                  </a:lnTo>
                  <a:lnTo>
                    <a:pt x="0" y="953126"/>
                  </a:lnTo>
                  <a:lnTo>
                    <a:pt x="304865" y="953126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05209" y="3360324"/>
              <a:ext cx="305435" cy="953135"/>
            </a:xfrm>
            <a:custGeom>
              <a:avLst/>
              <a:gdLst/>
              <a:ahLst/>
              <a:cxnLst/>
              <a:rect l="l" t="t" r="r" b="b"/>
              <a:pathLst>
                <a:path w="305435" h="953135">
                  <a:moveTo>
                    <a:pt x="0" y="953126"/>
                  </a:moveTo>
                  <a:lnTo>
                    <a:pt x="304865" y="953126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953126"/>
                  </a:lnTo>
                  <a:close/>
                </a:path>
              </a:pathLst>
            </a:custGeom>
            <a:ln w="9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76943" y="4286811"/>
              <a:ext cx="305435" cy="26670"/>
            </a:xfrm>
            <a:custGeom>
              <a:avLst/>
              <a:gdLst/>
              <a:ahLst/>
              <a:cxnLst/>
              <a:rect l="l" t="t" r="r" b="b"/>
              <a:pathLst>
                <a:path w="305435" h="26670">
                  <a:moveTo>
                    <a:pt x="304865" y="0"/>
                  </a:moveTo>
                  <a:lnTo>
                    <a:pt x="0" y="0"/>
                  </a:lnTo>
                  <a:lnTo>
                    <a:pt x="0" y="26638"/>
                  </a:lnTo>
                  <a:lnTo>
                    <a:pt x="304865" y="26638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76943" y="4286811"/>
              <a:ext cx="305435" cy="26670"/>
            </a:xfrm>
            <a:custGeom>
              <a:avLst/>
              <a:gdLst/>
              <a:ahLst/>
              <a:cxnLst/>
              <a:rect l="l" t="t" r="r" b="b"/>
              <a:pathLst>
                <a:path w="305435" h="26670">
                  <a:moveTo>
                    <a:pt x="0" y="26638"/>
                  </a:moveTo>
                  <a:lnTo>
                    <a:pt x="304865" y="26638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26638"/>
                  </a:lnTo>
                  <a:close/>
                </a:path>
              </a:pathLst>
            </a:custGeom>
            <a:ln w="8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48170" y="4172062"/>
              <a:ext cx="305435" cy="141605"/>
            </a:xfrm>
            <a:custGeom>
              <a:avLst/>
              <a:gdLst/>
              <a:ahLst/>
              <a:cxnLst/>
              <a:rect l="l" t="t" r="r" b="b"/>
              <a:pathLst>
                <a:path w="305435" h="141604">
                  <a:moveTo>
                    <a:pt x="304865" y="0"/>
                  </a:moveTo>
                  <a:lnTo>
                    <a:pt x="0" y="0"/>
                  </a:lnTo>
                  <a:lnTo>
                    <a:pt x="0" y="141388"/>
                  </a:lnTo>
                  <a:lnTo>
                    <a:pt x="304865" y="141388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48170" y="4172062"/>
              <a:ext cx="305435" cy="141605"/>
            </a:xfrm>
            <a:custGeom>
              <a:avLst/>
              <a:gdLst/>
              <a:ahLst/>
              <a:cxnLst/>
              <a:rect l="l" t="t" r="r" b="b"/>
              <a:pathLst>
                <a:path w="305435" h="141604">
                  <a:moveTo>
                    <a:pt x="0" y="141388"/>
                  </a:moveTo>
                  <a:lnTo>
                    <a:pt x="304865" y="141388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141388"/>
                  </a:lnTo>
                  <a:close/>
                </a:path>
              </a:pathLst>
            </a:custGeom>
            <a:ln w="8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23986" y="3064738"/>
              <a:ext cx="4672330" cy="1275080"/>
            </a:xfrm>
            <a:custGeom>
              <a:avLst/>
              <a:gdLst/>
              <a:ahLst/>
              <a:cxnLst/>
              <a:rect l="l" t="t" r="r" b="b"/>
              <a:pathLst>
                <a:path w="4672330" h="1275079">
                  <a:moveTo>
                    <a:pt x="19011" y="1244333"/>
                  </a:moveTo>
                  <a:lnTo>
                    <a:pt x="0" y="1244333"/>
                  </a:lnTo>
                  <a:lnTo>
                    <a:pt x="0" y="1253109"/>
                  </a:lnTo>
                  <a:lnTo>
                    <a:pt x="19011" y="1253109"/>
                  </a:lnTo>
                  <a:lnTo>
                    <a:pt x="19011" y="1244333"/>
                  </a:lnTo>
                  <a:close/>
                </a:path>
                <a:path w="4672330" h="1275079">
                  <a:moveTo>
                    <a:pt x="19011" y="996975"/>
                  </a:moveTo>
                  <a:lnTo>
                    <a:pt x="0" y="996975"/>
                  </a:lnTo>
                  <a:lnTo>
                    <a:pt x="0" y="1005751"/>
                  </a:lnTo>
                  <a:lnTo>
                    <a:pt x="19011" y="1005751"/>
                  </a:lnTo>
                  <a:lnTo>
                    <a:pt x="19011" y="996975"/>
                  </a:lnTo>
                  <a:close/>
                </a:path>
                <a:path w="4672330" h="1275079">
                  <a:moveTo>
                    <a:pt x="19011" y="749909"/>
                  </a:moveTo>
                  <a:lnTo>
                    <a:pt x="0" y="749909"/>
                  </a:lnTo>
                  <a:lnTo>
                    <a:pt x="0" y="758685"/>
                  </a:lnTo>
                  <a:lnTo>
                    <a:pt x="19011" y="758685"/>
                  </a:lnTo>
                  <a:lnTo>
                    <a:pt x="19011" y="749909"/>
                  </a:lnTo>
                  <a:close/>
                </a:path>
                <a:path w="4672330" h="1275079">
                  <a:moveTo>
                    <a:pt x="19011" y="494068"/>
                  </a:moveTo>
                  <a:lnTo>
                    <a:pt x="0" y="494068"/>
                  </a:lnTo>
                  <a:lnTo>
                    <a:pt x="0" y="502843"/>
                  </a:lnTo>
                  <a:lnTo>
                    <a:pt x="19011" y="502843"/>
                  </a:lnTo>
                  <a:lnTo>
                    <a:pt x="19011" y="494068"/>
                  </a:lnTo>
                  <a:close/>
                </a:path>
                <a:path w="4672330" h="1275079">
                  <a:moveTo>
                    <a:pt x="19011" y="247053"/>
                  </a:moveTo>
                  <a:lnTo>
                    <a:pt x="0" y="247053"/>
                  </a:lnTo>
                  <a:lnTo>
                    <a:pt x="0" y="255841"/>
                  </a:lnTo>
                  <a:lnTo>
                    <a:pt x="19011" y="255841"/>
                  </a:lnTo>
                  <a:lnTo>
                    <a:pt x="19011" y="247053"/>
                  </a:lnTo>
                  <a:close/>
                </a:path>
                <a:path w="4672330" h="1275079">
                  <a:moveTo>
                    <a:pt x="19011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19011" y="8775"/>
                  </a:lnTo>
                  <a:lnTo>
                    <a:pt x="19011" y="0"/>
                  </a:lnTo>
                  <a:close/>
                </a:path>
                <a:path w="4672330" h="1275079">
                  <a:moveTo>
                    <a:pt x="33274" y="1257503"/>
                  </a:moveTo>
                  <a:lnTo>
                    <a:pt x="23774" y="1257503"/>
                  </a:lnTo>
                  <a:lnTo>
                    <a:pt x="23774" y="1275067"/>
                  </a:lnTo>
                  <a:lnTo>
                    <a:pt x="33274" y="1275067"/>
                  </a:lnTo>
                  <a:lnTo>
                    <a:pt x="33274" y="1257503"/>
                  </a:lnTo>
                  <a:close/>
                </a:path>
                <a:path w="4672330" h="1275079">
                  <a:moveTo>
                    <a:pt x="33274" y="4381"/>
                  </a:moveTo>
                  <a:lnTo>
                    <a:pt x="23774" y="4381"/>
                  </a:lnTo>
                  <a:lnTo>
                    <a:pt x="23774" y="1239647"/>
                  </a:lnTo>
                  <a:lnTo>
                    <a:pt x="33274" y="1239647"/>
                  </a:lnTo>
                  <a:lnTo>
                    <a:pt x="33274" y="4381"/>
                  </a:lnTo>
                  <a:close/>
                </a:path>
                <a:path w="4672330" h="1275079">
                  <a:moveTo>
                    <a:pt x="804951" y="1257503"/>
                  </a:moveTo>
                  <a:lnTo>
                    <a:pt x="795439" y="1257503"/>
                  </a:lnTo>
                  <a:lnTo>
                    <a:pt x="795439" y="1275067"/>
                  </a:lnTo>
                  <a:lnTo>
                    <a:pt x="804951" y="1275067"/>
                  </a:lnTo>
                  <a:lnTo>
                    <a:pt x="804951" y="1257503"/>
                  </a:lnTo>
                  <a:close/>
                </a:path>
                <a:path w="4672330" h="1275079">
                  <a:moveTo>
                    <a:pt x="1576298" y="1257503"/>
                  </a:moveTo>
                  <a:lnTo>
                    <a:pt x="1566799" y="1257503"/>
                  </a:lnTo>
                  <a:lnTo>
                    <a:pt x="1566799" y="1275067"/>
                  </a:lnTo>
                  <a:lnTo>
                    <a:pt x="1576298" y="1275067"/>
                  </a:lnTo>
                  <a:lnTo>
                    <a:pt x="1576298" y="1257503"/>
                  </a:lnTo>
                  <a:close/>
                </a:path>
                <a:path w="4672330" h="1275079">
                  <a:moveTo>
                    <a:pt x="2357539" y="1257503"/>
                  </a:moveTo>
                  <a:lnTo>
                    <a:pt x="2348039" y="1257503"/>
                  </a:lnTo>
                  <a:lnTo>
                    <a:pt x="2348039" y="1275067"/>
                  </a:lnTo>
                  <a:lnTo>
                    <a:pt x="2357539" y="1275067"/>
                  </a:lnTo>
                  <a:lnTo>
                    <a:pt x="2357539" y="1257503"/>
                  </a:lnTo>
                  <a:close/>
                </a:path>
                <a:path w="4672330" h="1275079">
                  <a:moveTo>
                    <a:pt x="3129153" y="1257503"/>
                  </a:moveTo>
                  <a:lnTo>
                    <a:pt x="3119640" y="1257503"/>
                  </a:lnTo>
                  <a:lnTo>
                    <a:pt x="3119640" y="1275067"/>
                  </a:lnTo>
                  <a:lnTo>
                    <a:pt x="3129153" y="1275067"/>
                  </a:lnTo>
                  <a:lnTo>
                    <a:pt x="3129153" y="1257503"/>
                  </a:lnTo>
                  <a:close/>
                </a:path>
                <a:path w="4672330" h="1275079">
                  <a:moveTo>
                    <a:pt x="3900500" y="1257503"/>
                  </a:moveTo>
                  <a:lnTo>
                    <a:pt x="3891000" y="1257503"/>
                  </a:lnTo>
                  <a:lnTo>
                    <a:pt x="3891000" y="1275067"/>
                  </a:lnTo>
                  <a:lnTo>
                    <a:pt x="3900500" y="1275067"/>
                  </a:lnTo>
                  <a:lnTo>
                    <a:pt x="3900500" y="1257503"/>
                  </a:lnTo>
                  <a:close/>
                </a:path>
                <a:path w="4672330" h="1275079">
                  <a:moveTo>
                    <a:pt x="4657979" y="1244333"/>
                  </a:moveTo>
                  <a:lnTo>
                    <a:pt x="28524" y="1244333"/>
                  </a:lnTo>
                  <a:lnTo>
                    <a:pt x="28524" y="1253109"/>
                  </a:lnTo>
                  <a:lnTo>
                    <a:pt x="4657979" y="1253109"/>
                  </a:lnTo>
                  <a:lnTo>
                    <a:pt x="4657979" y="1244333"/>
                  </a:lnTo>
                  <a:close/>
                </a:path>
                <a:path w="4672330" h="1275079">
                  <a:moveTo>
                    <a:pt x="4672241" y="1257503"/>
                  </a:moveTo>
                  <a:lnTo>
                    <a:pt x="4662729" y="1257503"/>
                  </a:lnTo>
                  <a:lnTo>
                    <a:pt x="4662729" y="1275067"/>
                  </a:lnTo>
                  <a:lnTo>
                    <a:pt x="4672241" y="1275067"/>
                  </a:lnTo>
                  <a:lnTo>
                    <a:pt x="4672241" y="1257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14505" y="2932119"/>
              <a:ext cx="2610485" cy="238760"/>
            </a:xfrm>
            <a:custGeom>
              <a:avLst/>
              <a:gdLst/>
              <a:ahLst/>
              <a:cxnLst/>
              <a:rect l="l" t="t" r="r" b="b"/>
              <a:pathLst>
                <a:path w="2610485" h="238760">
                  <a:moveTo>
                    <a:pt x="0" y="238281"/>
                  </a:moveTo>
                  <a:lnTo>
                    <a:pt x="2610053" y="238281"/>
                  </a:lnTo>
                  <a:lnTo>
                    <a:pt x="2610053" y="0"/>
                  </a:lnTo>
                  <a:lnTo>
                    <a:pt x="0" y="0"/>
                  </a:lnTo>
                  <a:lnTo>
                    <a:pt x="0" y="238281"/>
                  </a:lnTo>
                </a:path>
              </a:pathLst>
            </a:custGeom>
            <a:ln w="8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19402" y="3011683"/>
              <a:ext cx="86360" cy="79375"/>
            </a:xfrm>
            <a:custGeom>
              <a:avLst/>
              <a:gdLst/>
              <a:ahLst/>
              <a:cxnLst/>
              <a:rect l="l" t="t" r="r" b="b"/>
              <a:pathLst>
                <a:path w="86360" h="79375">
                  <a:moveTo>
                    <a:pt x="85882" y="0"/>
                  </a:moveTo>
                  <a:lnTo>
                    <a:pt x="0" y="0"/>
                  </a:lnTo>
                  <a:lnTo>
                    <a:pt x="0" y="79329"/>
                  </a:lnTo>
                  <a:lnTo>
                    <a:pt x="85882" y="79329"/>
                  </a:lnTo>
                  <a:lnTo>
                    <a:pt x="8588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19402" y="3011683"/>
              <a:ext cx="86360" cy="79375"/>
            </a:xfrm>
            <a:custGeom>
              <a:avLst/>
              <a:gdLst/>
              <a:ahLst/>
              <a:cxnLst/>
              <a:rect l="l" t="t" r="r" b="b"/>
              <a:pathLst>
                <a:path w="86360" h="79375">
                  <a:moveTo>
                    <a:pt x="0" y="79329"/>
                  </a:moveTo>
                  <a:lnTo>
                    <a:pt x="85882" y="79329"/>
                  </a:lnTo>
                  <a:lnTo>
                    <a:pt x="85882" y="0"/>
                  </a:lnTo>
                  <a:lnTo>
                    <a:pt x="0" y="0"/>
                  </a:lnTo>
                  <a:lnTo>
                    <a:pt x="0" y="79329"/>
                  </a:lnTo>
                  <a:close/>
                </a:path>
              </a:pathLst>
            </a:custGeom>
            <a:ln w="9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797064" y="3236972"/>
            <a:ext cx="187960" cy="11398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z="750" b="1" spc="50" dirty="0">
                <a:latin typeface="Tahoma"/>
                <a:cs typeface="Tahoma"/>
              </a:rPr>
              <a:t>2</a:t>
            </a:r>
            <a:endParaRPr sz="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750" b="1" spc="45" dirty="0">
                <a:latin typeface="Tahoma"/>
                <a:cs typeface="Tahoma"/>
              </a:rPr>
              <a:t>1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750" b="1" spc="50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b="1" spc="45" dirty="0">
                <a:latin typeface="Tahoma"/>
                <a:cs typeface="Tahoma"/>
              </a:rPr>
              <a:t>0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750" b="1" spc="50" dirty="0">
                <a:latin typeface="Tahoma"/>
                <a:cs typeface="Tahoma"/>
              </a:rPr>
              <a:t>0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97064" y="2989909"/>
            <a:ext cx="18796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45" dirty="0">
                <a:latin typeface="Tahoma"/>
                <a:cs typeface="Tahoma"/>
              </a:rPr>
              <a:t>2</a:t>
            </a:r>
            <a:r>
              <a:rPr sz="750" b="1" spc="-15" dirty="0">
                <a:latin typeface="Tahoma"/>
                <a:cs typeface="Tahoma"/>
              </a:rPr>
              <a:t>.</a:t>
            </a:r>
            <a:r>
              <a:rPr sz="750" b="1" spc="50" dirty="0">
                <a:latin typeface="Tahoma"/>
                <a:cs typeface="Tahoma"/>
              </a:rPr>
              <a:t>5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235348" y="4366614"/>
            <a:ext cx="41148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55" dirty="0">
                <a:latin typeface="Tahoma"/>
                <a:cs typeface="Tahoma"/>
              </a:rPr>
              <a:t>o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45" dirty="0">
                <a:latin typeface="Tahoma"/>
                <a:cs typeface="Tahoma"/>
              </a:rPr>
              <a:t>e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63745" y="4366614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35479" y="4366614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2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06833" y="4366614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3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82987" y="4366614"/>
            <a:ext cx="4781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45" dirty="0">
                <a:latin typeface="Tahoma"/>
                <a:cs typeface="Tahoma"/>
              </a:rPr>
              <a:t>Java/int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45215" y="4366614"/>
            <a:ext cx="5080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50" dirty="0">
                <a:latin typeface="Tahoma"/>
                <a:cs typeface="Tahoma"/>
              </a:rPr>
              <a:t>Java/JIT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40057" y="2954781"/>
            <a:ext cx="231013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45" dirty="0">
                <a:latin typeface="Tahoma"/>
                <a:cs typeface="Tahoma"/>
              </a:rPr>
              <a:t>Quicksort</a:t>
            </a:r>
            <a:r>
              <a:rPr sz="1050" b="1" spc="-45" dirty="0">
                <a:latin typeface="Tahoma"/>
                <a:cs typeface="Tahoma"/>
              </a:rPr>
              <a:t> </a:t>
            </a:r>
            <a:r>
              <a:rPr sz="1050" b="1" spc="45" dirty="0">
                <a:latin typeface="Tahoma"/>
                <a:cs typeface="Tahoma"/>
              </a:rPr>
              <a:t>Relative</a:t>
            </a:r>
            <a:r>
              <a:rPr sz="1050" b="1" spc="-20" dirty="0">
                <a:latin typeface="Tahoma"/>
                <a:cs typeface="Tahoma"/>
              </a:rPr>
              <a:t> </a:t>
            </a:r>
            <a:r>
              <a:rPr sz="1050" b="1" spc="35" dirty="0">
                <a:latin typeface="Tahoma"/>
                <a:cs typeface="Tahoma"/>
              </a:rPr>
              <a:t>Performance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100316" y="4728013"/>
            <a:ext cx="4567555" cy="1412240"/>
            <a:chOff x="2100316" y="4728013"/>
            <a:chExt cx="4567555" cy="1412240"/>
          </a:xfrm>
        </p:grpSpPr>
        <p:sp>
          <p:nvSpPr>
            <p:cNvPr id="62" name="object 62"/>
            <p:cNvSpPr/>
            <p:nvPr/>
          </p:nvSpPr>
          <p:spPr>
            <a:xfrm>
              <a:off x="2124075" y="4865026"/>
              <a:ext cx="4544060" cy="1253490"/>
            </a:xfrm>
            <a:custGeom>
              <a:avLst/>
              <a:gdLst/>
              <a:ahLst/>
              <a:cxnLst/>
              <a:rect l="l" t="t" r="r" b="b"/>
              <a:pathLst>
                <a:path w="4544059" h="1253489">
                  <a:moveTo>
                    <a:pt x="819213" y="0"/>
                  </a:moveTo>
                  <a:lnTo>
                    <a:pt x="4762" y="0"/>
                  </a:lnTo>
                  <a:lnTo>
                    <a:pt x="4762" y="8775"/>
                  </a:lnTo>
                  <a:lnTo>
                    <a:pt x="819213" y="8775"/>
                  </a:lnTo>
                  <a:lnTo>
                    <a:pt x="819213" y="0"/>
                  </a:lnTo>
                  <a:close/>
                </a:path>
                <a:path w="4544059" h="1253489">
                  <a:moveTo>
                    <a:pt x="976401" y="1041171"/>
                  </a:moveTo>
                  <a:lnTo>
                    <a:pt x="528599" y="1041171"/>
                  </a:lnTo>
                  <a:lnTo>
                    <a:pt x="528599" y="1049959"/>
                  </a:lnTo>
                  <a:lnTo>
                    <a:pt x="976401" y="1049959"/>
                  </a:lnTo>
                  <a:lnTo>
                    <a:pt x="976401" y="1041171"/>
                  </a:lnTo>
                  <a:close/>
                </a:path>
                <a:path w="4544059" h="1253489">
                  <a:moveTo>
                    <a:pt x="976401" y="829525"/>
                  </a:moveTo>
                  <a:lnTo>
                    <a:pt x="528599" y="829525"/>
                  </a:lnTo>
                  <a:lnTo>
                    <a:pt x="528599" y="838314"/>
                  </a:lnTo>
                  <a:lnTo>
                    <a:pt x="976401" y="838314"/>
                  </a:lnTo>
                  <a:lnTo>
                    <a:pt x="976401" y="829525"/>
                  </a:lnTo>
                  <a:close/>
                </a:path>
                <a:path w="4544059" h="1253489">
                  <a:moveTo>
                    <a:pt x="976401" y="626376"/>
                  </a:moveTo>
                  <a:lnTo>
                    <a:pt x="528599" y="626376"/>
                  </a:lnTo>
                  <a:lnTo>
                    <a:pt x="528599" y="635152"/>
                  </a:lnTo>
                  <a:lnTo>
                    <a:pt x="976401" y="635152"/>
                  </a:lnTo>
                  <a:lnTo>
                    <a:pt x="976401" y="626376"/>
                  </a:lnTo>
                  <a:close/>
                </a:path>
                <a:path w="4544059" h="1253489">
                  <a:moveTo>
                    <a:pt x="4529315" y="1041171"/>
                  </a:moveTo>
                  <a:lnTo>
                    <a:pt x="3557676" y="1041171"/>
                  </a:lnTo>
                  <a:lnTo>
                    <a:pt x="3557676" y="1049959"/>
                  </a:lnTo>
                  <a:lnTo>
                    <a:pt x="4529315" y="1049959"/>
                  </a:lnTo>
                  <a:lnTo>
                    <a:pt x="4529315" y="1041171"/>
                  </a:lnTo>
                  <a:close/>
                </a:path>
                <a:path w="4544059" h="1253489">
                  <a:moveTo>
                    <a:pt x="4529315" y="829525"/>
                  </a:moveTo>
                  <a:lnTo>
                    <a:pt x="3557676" y="829525"/>
                  </a:lnTo>
                  <a:lnTo>
                    <a:pt x="3557676" y="838314"/>
                  </a:lnTo>
                  <a:lnTo>
                    <a:pt x="4529315" y="838314"/>
                  </a:lnTo>
                  <a:lnTo>
                    <a:pt x="4529315" y="829525"/>
                  </a:lnTo>
                  <a:close/>
                </a:path>
                <a:path w="4544059" h="1253489">
                  <a:moveTo>
                    <a:pt x="4529315" y="626376"/>
                  </a:moveTo>
                  <a:lnTo>
                    <a:pt x="2795511" y="626376"/>
                  </a:lnTo>
                  <a:lnTo>
                    <a:pt x="2795511" y="635152"/>
                  </a:lnTo>
                  <a:lnTo>
                    <a:pt x="4529315" y="635152"/>
                  </a:lnTo>
                  <a:lnTo>
                    <a:pt x="4529315" y="626376"/>
                  </a:lnTo>
                  <a:close/>
                </a:path>
                <a:path w="4544059" h="1253489">
                  <a:moveTo>
                    <a:pt x="4529315" y="414731"/>
                  </a:moveTo>
                  <a:lnTo>
                    <a:pt x="528599" y="414731"/>
                  </a:lnTo>
                  <a:lnTo>
                    <a:pt x="528599" y="423519"/>
                  </a:lnTo>
                  <a:lnTo>
                    <a:pt x="4529315" y="423519"/>
                  </a:lnTo>
                  <a:lnTo>
                    <a:pt x="4529315" y="414731"/>
                  </a:lnTo>
                  <a:close/>
                </a:path>
                <a:path w="4544059" h="1253489">
                  <a:moveTo>
                    <a:pt x="4529315" y="211582"/>
                  </a:moveTo>
                  <a:lnTo>
                    <a:pt x="9512" y="211582"/>
                  </a:lnTo>
                  <a:lnTo>
                    <a:pt x="9512" y="13169"/>
                  </a:lnTo>
                  <a:lnTo>
                    <a:pt x="0" y="13169"/>
                  </a:lnTo>
                  <a:lnTo>
                    <a:pt x="0" y="1248714"/>
                  </a:lnTo>
                  <a:lnTo>
                    <a:pt x="9512" y="1248714"/>
                  </a:lnTo>
                  <a:lnTo>
                    <a:pt x="9512" y="1049959"/>
                  </a:lnTo>
                  <a:lnTo>
                    <a:pt x="223735" y="1049959"/>
                  </a:lnTo>
                  <a:lnTo>
                    <a:pt x="223735" y="1041171"/>
                  </a:lnTo>
                  <a:lnTo>
                    <a:pt x="9512" y="1041171"/>
                  </a:lnTo>
                  <a:lnTo>
                    <a:pt x="9512" y="838314"/>
                  </a:lnTo>
                  <a:lnTo>
                    <a:pt x="223735" y="838314"/>
                  </a:lnTo>
                  <a:lnTo>
                    <a:pt x="223735" y="829525"/>
                  </a:lnTo>
                  <a:lnTo>
                    <a:pt x="9512" y="829525"/>
                  </a:lnTo>
                  <a:lnTo>
                    <a:pt x="9512" y="635152"/>
                  </a:lnTo>
                  <a:lnTo>
                    <a:pt x="223735" y="635152"/>
                  </a:lnTo>
                  <a:lnTo>
                    <a:pt x="223735" y="626376"/>
                  </a:lnTo>
                  <a:lnTo>
                    <a:pt x="9512" y="626376"/>
                  </a:lnTo>
                  <a:lnTo>
                    <a:pt x="9512" y="423519"/>
                  </a:lnTo>
                  <a:lnTo>
                    <a:pt x="223735" y="423519"/>
                  </a:lnTo>
                  <a:lnTo>
                    <a:pt x="223735" y="414731"/>
                  </a:lnTo>
                  <a:lnTo>
                    <a:pt x="9512" y="414731"/>
                  </a:lnTo>
                  <a:lnTo>
                    <a:pt x="9512" y="220357"/>
                  </a:lnTo>
                  <a:lnTo>
                    <a:pt x="4529315" y="220357"/>
                  </a:lnTo>
                  <a:lnTo>
                    <a:pt x="4529315" y="211582"/>
                  </a:lnTo>
                  <a:close/>
                </a:path>
                <a:path w="4544059" h="1253489">
                  <a:moveTo>
                    <a:pt x="4529315" y="0"/>
                  </a:moveTo>
                  <a:lnTo>
                    <a:pt x="3438512" y="0"/>
                  </a:lnTo>
                  <a:lnTo>
                    <a:pt x="3438512" y="8775"/>
                  </a:lnTo>
                  <a:lnTo>
                    <a:pt x="4529315" y="8775"/>
                  </a:lnTo>
                  <a:lnTo>
                    <a:pt x="4529315" y="0"/>
                  </a:lnTo>
                  <a:close/>
                </a:path>
                <a:path w="4544059" h="1253489">
                  <a:moveTo>
                    <a:pt x="4538815" y="1244333"/>
                  </a:moveTo>
                  <a:lnTo>
                    <a:pt x="4309884" y="1244333"/>
                  </a:lnTo>
                  <a:lnTo>
                    <a:pt x="4309884" y="1248714"/>
                  </a:lnTo>
                  <a:lnTo>
                    <a:pt x="4005021" y="1248714"/>
                  </a:lnTo>
                  <a:lnTo>
                    <a:pt x="4005021" y="1244333"/>
                  </a:lnTo>
                  <a:lnTo>
                    <a:pt x="3557676" y="1244333"/>
                  </a:lnTo>
                  <a:lnTo>
                    <a:pt x="3557676" y="1248714"/>
                  </a:lnTo>
                  <a:lnTo>
                    <a:pt x="3243300" y="1248714"/>
                  </a:lnTo>
                  <a:lnTo>
                    <a:pt x="3243300" y="1244333"/>
                  </a:lnTo>
                  <a:lnTo>
                    <a:pt x="2795511" y="1244333"/>
                  </a:lnTo>
                  <a:lnTo>
                    <a:pt x="2795511" y="1248714"/>
                  </a:lnTo>
                  <a:lnTo>
                    <a:pt x="2490965" y="1248714"/>
                  </a:lnTo>
                  <a:lnTo>
                    <a:pt x="2490965" y="1244333"/>
                  </a:lnTo>
                  <a:lnTo>
                    <a:pt x="2043112" y="1244333"/>
                  </a:lnTo>
                  <a:lnTo>
                    <a:pt x="2043112" y="1248714"/>
                  </a:lnTo>
                  <a:lnTo>
                    <a:pt x="1738236" y="1248714"/>
                  </a:lnTo>
                  <a:lnTo>
                    <a:pt x="1738236" y="1244333"/>
                  </a:lnTo>
                  <a:lnTo>
                    <a:pt x="1290764" y="1244333"/>
                  </a:lnTo>
                  <a:lnTo>
                    <a:pt x="1290764" y="1248714"/>
                  </a:lnTo>
                  <a:lnTo>
                    <a:pt x="976401" y="1248714"/>
                  </a:lnTo>
                  <a:lnTo>
                    <a:pt x="976401" y="1244333"/>
                  </a:lnTo>
                  <a:lnTo>
                    <a:pt x="14262" y="1244333"/>
                  </a:lnTo>
                  <a:lnTo>
                    <a:pt x="14262" y="1248714"/>
                  </a:lnTo>
                  <a:lnTo>
                    <a:pt x="14262" y="1253109"/>
                  </a:lnTo>
                  <a:lnTo>
                    <a:pt x="4538815" y="1253109"/>
                  </a:lnTo>
                  <a:lnTo>
                    <a:pt x="4538815" y="1248714"/>
                  </a:lnTo>
                  <a:lnTo>
                    <a:pt x="4538815" y="1244333"/>
                  </a:lnTo>
                  <a:close/>
                </a:path>
                <a:path w="4544059" h="1253489">
                  <a:moveTo>
                    <a:pt x="4543577" y="4381"/>
                  </a:moveTo>
                  <a:lnTo>
                    <a:pt x="4534065" y="4381"/>
                  </a:lnTo>
                  <a:lnTo>
                    <a:pt x="4534065" y="1239647"/>
                  </a:lnTo>
                  <a:lnTo>
                    <a:pt x="4543577" y="1239647"/>
                  </a:lnTo>
                  <a:lnTo>
                    <a:pt x="4543577" y="4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347821" y="5089771"/>
              <a:ext cx="305435" cy="1024255"/>
            </a:xfrm>
            <a:custGeom>
              <a:avLst/>
              <a:gdLst/>
              <a:ahLst/>
              <a:cxnLst/>
              <a:rect l="l" t="t" r="r" b="b"/>
              <a:pathLst>
                <a:path w="305435" h="1024254">
                  <a:moveTo>
                    <a:pt x="304865" y="0"/>
                  </a:moveTo>
                  <a:lnTo>
                    <a:pt x="0" y="0"/>
                  </a:lnTo>
                  <a:lnTo>
                    <a:pt x="0" y="1023966"/>
                  </a:lnTo>
                  <a:lnTo>
                    <a:pt x="304865" y="1023966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47821" y="5089771"/>
              <a:ext cx="305435" cy="1024255"/>
            </a:xfrm>
            <a:custGeom>
              <a:avLst/>
              <a:gdLst/>
              <a:ahLst/>
              <a:cxnLst/>
              <a:rect l="l" t="t" r="r" b="b"/>
              <a:pathLst>
                <a:path w="305435" h="1024254">
                  <a:moveTo>
                    <a:pt x="0" y="1023966"/>
                  </a:moveTo>
                  <a:lnTo>
                    <a:pt x="304865" y="1023966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1023966"/>
                  </a:lnTo>
                  <a:close/>
                </a:path>
              </a:pathLst>
            </a:custGeom>
            <a:ln w="9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14839" y="5491403"/>
              <a:ext cx="447675" cy="424180"/>
            </a:xfrm>
            <a:custGeom>
              <a:avLst/>
              <a:gdLst/>
              <a:ahLst/>
              <a:cxnLst/>
              <a:rect l="l" t="t" r="r" b="b"/>
              <a:pathLst>
                <a:path w="447675" h="424179">
                  <a:moveTo>
                    <a:pt x="447471" y="414794"/>
                  </a:moveTo>
                  <a:lnTo>
                    <a:pt x="0" y="414794"/>
                  </a:lnTo>
                  <a:lnTo>
                    <a:pt x="0" y="423583"/>
                  </a:lnTo>
                  <a:lnTo>
                    <a:pt x="447471" y="423583"/>
                  </a:lnTo>
                  <a:lnTo>
                    <a:pt x="447471" y="414794"/>
                  </a:lnTo>
                  <a:close/>
                </a:path>
                <a:path w="447675" h="424179">
                  <a:moveTo>
                    <a:pt x="447471" y="203149"/>
                  </a:moveTo>
                  <a:lnTo>
                    <a:pt x="0" y="203149"/>
                  </a:lnTo>
                  <a:lnTo>
                    <a:pt x="0" y="211937"/>
                  </a:lnTo>
                  <a:lnTo>
                    <a:pt x="447471" y="211937"/>
                  </a:lnTo>
                  <a:lnTo>
                    <a:pt x="447471" y="203149"/>
                  </a:lnTo>
                  <a:close/>
                </a:path>
                <a:path w="447675" h="424179">
                  <a:moveTo>
                    <a:pt x="447471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447471" y="8775"/>
                  </a:lnTo>
                  <a:lnTo>
                    <a:pt x="4474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100477" y="5469441"/>
              <a:ext cx="314960" cy="644525"/>
            </a:xfrm>
            <a:custGeom>
              <a:avLst/>
              <a:gdLst/>
              <a:ahLst/>
              <a:cxnLst/>
              <a:rect l="l" t="t" r="r" b="b"/>
              <a:pathLst>
                <a:path w="314960" h="644525">
                  <a:moveTo>
                    <a:pt x="314372" y="0"/>
                  </a:moveTo>
                  <a:lnTo>
                    <a:pt x="0" y="0"/>
                  </a:lnTo>
                  <a:lnTo>
                    <a:pt x="0" y="644296"/>
                  </a:lnTo>
                  <a:lnTo>
                    <a:pt x="314372" y="644296"/>
                  </a:lnTo>
                  <a:lnTo>
                    <a:pt x="31437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100477" y="5469441"/>
              <a:ext cx="314960" cy="644525"/>
            </a:xfrm>
            <a:custGeom>
              <a:avLst/>
              <a:gdLst/>
              <a:ahLst/>
              <a:cxnLst/>
              <a:rect l="l" t="t" r="r" b="b"/>
              <a:pathLst>
                <a:path w="314960" h="644525">
                  <a:moveTo>
                    <a:pt x="0" y="644296"/>
                  </a:moveTo>
                  <a:lnTo>
                    <a:pt x="314372" y="644296"/>
                  </a:lnTo>
                  <a:lnTo>
                    <a:pt x="314372" y="0"/>
                  </a:lnTo>
                  <a:lnTo>
                    <a:pt x="0" y="0"/>
                  </a:lnTo>
                  <a:lnTo>
                    <a:pt x="0" y="644296"/>
                  </a:lnTo>
                  <a:close/>
                </a:path>
              </a:pathLst>
            </a:custGeom>
            <a:ln w="93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67187" y="5491403"/>
              <a:ext cx="448309" cy="424180"/>
            </a:xfrm>
            <a:custGeom>
              <a:avLst/>
              <a:gdLst/>
              <a:ahLst/>
              <a:cxnLst/>
              <a:rect l="l" t="t" r="r" b="b"/>
              <a:pathLst>
                <a:path w="448310" h="424179">
                  <a:moveTo>
                    <a:pt x="447852" y="414794"/>
                  </a:moveTo>
                  <a:lnTo>
                    <a:pt x="0" y="414794"/>
                  </a:lnTo>
                  <a:lnTo>
                    <a:pt x="0" y="423583"/>
                  </a:lnTo>
                  <a:lnTo>
                    <a:pt x="447852" y="423583"/>
                  </a:lnTo>
                  <a:lnTo>
                    <a:pt x="447852" y="414794"/>
                  </a:lnTo>
                  <a:close/>
                </a:path>
                <a:path w="448310" h="424179">
                  <a:moveTo>
                    <a:pt x="447852" y="203149"/>
                  </a:moveTo>
                  <a:lnTo>
                    <a:pt x="0" y="203149"/>
                  </a:lnTo>
                  <a:lnTo>
                    <a:pt x="0" y="211937"/>
                  </a:lnTo>
                  <a:lnTo>
                    <a:pt x="447852" y="211937"/>
                  </a:lnTo>
                  <a:lnTo>
                    <a:pt x="447852" y="203149"/>
                  </a:lnTo>
                  <a:close/>
                </a:path>
                <a:path w="448310" h="424179">
                  <a:moveTo>
                    <a:pt x="447852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447852" y="8775"/>
                  </a:lnTo>
                  <a:lnTo>
                    <a:pt x="447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62323" y="5469441"/>
              <a:ext cx="305435" cy="644525"/>
            </a:xfrm>
            <a:custGeom>
              <a:avLst/>
              <a:gdLst/>
              <a:ahLst/>
              <a:cxnLst/>
              <a:rect l="l" t="t" r="r" b="b"/>
              <a:pathLst>
                <a:path w="305435" h="644525">
                  <a:moveTo>
                    <a:pt x="304865" y="0"/>
                  </a:moveTo>
                  <a:lnTo>
                    <a:pt x="0" y="0"/>
                  </a:lnTo>
                  <a:lnTo>
                    <a:pt x="0" y="644296"/>
                  </a:lnTo>
                  <a:lnTo>
                    <a:pt x="304865" y="644296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62323" y="5469441"/>
              <a:ext cx="305435" cy="644525"/>
            </a:xfrm>
            <a:custGeom>
              <a:avLst/>
              <a:gdLst/>
              <a:ahLst/>
              <a:cxnLst/>
              <a:rect l="l" t="t" r="r" b="b"/>
              <a:pathLst>
                <a:path w="305435" h="644525">
                  <a:moveTo>
                    <a:pt x="0" y="644296"/>
                  </a:moveTo>
                  <a:lnTo>
                    <a:pt x="304865" y="644296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644296"/>
                  </a:lnTo>
                  <a:close/>
                </a:path>
              </a:pathLst>
            </a:custGeom>
            <a:ln w="93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19586" y="5694552"/>
              <a:ext cx="448309" cy="220979"/>
            </a:xfrm>
            <a:custGeom>
              <a:avLst/>
              <a:gdLst/>
              <a:ahLst/>
              <a:cxnLst/>
              <a:rect l="l" t="t" r="r" b="b"/>
              <a:pathLst>
                <a:path w="448310" h="220979">
                  <a:moveTo>
                    <a:pt x="447789" y="211645"/>
                  </a:moveTo>
                  <a:lnTo>
                    <a:pt x="0" y="211645"/>
                  </a:lnTo>
                  <a:lnTo>
                    <a:pt x="0" y="220433"/>
                  </a:lnTo>
                  <a:lnTo>
                    <a:pt x="447789" y="220433"/>
                  </a:lnTo>
                  <a:lnTo>
                    <a:pt x="447789" y="211645"/>
                  </a:lnTo>
                  <a:close/>
                </a:path>
                <a:path w="448310" h="220979">
                  <a:moveTo>
                    <a:pt x="447789" y="0"/>
                  </a:moveTo>
                  <a:lnTo>
                    <a:pt x="0" y="0"/>
                  </a:lnTo>
                  <a:lnTo>
                    <a:pt x="0" y="8788"/>
                  </a:lnTo>
                  <a:lnTo>
                    <a:pt x="447789" y="8788"/>
                  </a:lnTo>
                  <a:lnTo>
                    <a:pt x="4477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15043" y="5301707"/>
              <a:ext cx="304800" cy="812165"/>
            </a:xfrm>
            <a:custGeom>
              <a:avLst/>
              <a:gdLst/>
              <a:ahLst/>
              <a:cxnLst/>
              <a:rect l="l" t="t" r="r" b="b"/>
              <a:pathLst>
                <a:path w="304800" h="812164">
                  <a:moveTo>
                    <a:pt x="304548" y="0"/>
                  </a:moveTo>
                  <a:lnTo>
                    <a:pt x="0" y="0"/>
                  </a:lnTo>
                  <a:lnTo>
                    <a:pt x="0" y="812030"/>
                  </a:lnTo>
                  <a:lnTo>
                    <a:pt x="304548" y="812030"/>
                  </a:lnTo>
                  <a:lnTo>
                    <a:pt x="304548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15043" y="5301707"/>
              <a:ext cx="304800" cy="812165"/>
            </a:xfrm>
            <a:custGeom>
              <a:avLst/>
              <a:gdLst/>
              <a:ahLst/>
              <a:cxnLst/>
              <a:rect l="l" t="t" r="r" b="b"/>
              <a:pathLst>
                <a:path w="304800" h="812164">
                  <a:moveTo>
                    <a:pt x="0" y="812030"/>
                  </a:moveTo>
                  <a:lnTo>
                    <a:pt x="304548" y="812030"/>
                  </a:lnTo>
                  <a:lnTo>
                    <a:pt x="304548" y="0"/>
                  </a:lnTo>
                  <a:lnTo>
                    <a:pt x="0" y="0"/>
                  </a:lnTo>
                  <a:lnTo>
                    <a:pt x="0" y="812030"/>
                  </a:lnTo>
                  <a:close/>
                </a:path>
              </a:pathLst>
            </a:custGeom>
            <a:ln w="9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67382" y="5681084"/>
              <a:ext cx="314960" cy="433070"/>
            </a:xfrm>
            <a:custGeom>
              <a:avLst/>
              <a:gdLst/>
              <a:ahLst/>
              <a:cxnLst/>
              <a:rect l="l" t="t" r="r" b="b"/>
              <a:pathLst>
                <a:path w="314960" h="433070">
                  <a:moveTo>
                    <a:pt x="314372" y="0"/>
                  </a:moveTo>
                  <a:lnTo>
                    <a:pt x="0" y="0"/>
                  </a:lnTo>
                  <a:lnTo>
                    <a:pt x="0" y="432653"/>
                  </a:lnTo>
                  <a:lnTo>
                    <a:pt x="314372" y="432653"/>
                  </a:lnTo>
                  <a:lnTo>
                    <a:pt x="31437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67382" y="5681084"/>
              <a:ext cx="314960" cy="433070"/>
            </a:xfrm>
            <a:custGeom>
              <a:avLst/>
              <a:gdLst/>
              <a:ahLst/>
              <a:cxnLst/>
              <a:rect l="l" t="t" r="r" b="b"/>
              <a:pathLst>
                <a:path w="314960" h="433070">
                  <a:moveTo>
                    <a:pt x="0" y="432653"/>
                  </a:moveTo>
                  <a:lnTo>
                    <a:pt x="314372" y="432653"/>
                  </a:lnTo>
                  <a:lnTo>
                    <a:pt x="314372" y="0"/>
                  </a:lnTo>
                  <a:lnTo>
                    <a:pt x="0" y="0"/>
                  </a:lnTo>
                  <a:lnTo>
                    <a:pt x="0" y="432653"/>
                  </a:lnTo>
                  <a:close/>
                </a:path>
              </a:pathLst>
            </a:custGeom>
            <a:ln w="92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29102" y="5972350"/>
              <a:ext cx="305435" cy="141605"/>
            </a:xfrm>
            <a:custGeom>
              <a:avLst/>
              <a:gdLst/>
              <a:ahLst/>
              <a:cxnLst/>
              <a:rect l="l" t="t" r="r" b="b"/>
              <a:pathLst>
                <a:path w="305435" h="141604">
                  <a:moveTo>
                    <a:pt x="304865" y="0"/>
                  </a:moveTo>
                  <a:lnTo>
                    <a:pt x="0" y="0"/>
                  </a:lnTo>
                  <a:lnTo>
                    <a:pt x="0" y="141388"/>
                  </a:lnTo>
                  <a:lnTo>
                    <a:pt x="304865" y="141388"/>
                  </a:lnTo>
                  <a:lnTo>
                    <a:pt x="304865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29102" y="5972350"/>
              <a:ext cx="305435" cy="141605"/>
            </a:xfrm>
            <a:custGeom>
              <a:avLst/>
              <a:gdLst/>
              <a:ahLst/>
              <a:cxnLst/>
              <a:rect l="l" t="t" r="r" b="b"/>
              <a:pathLst>
                <a:path w="305435" h="141604">
                  <a:moveTo>
                    <a:pt x="0" y="141388"/>
                  </a:moveTo>
                  <a:lnTo>
                    <a:pt x="304865" y="141388"/>
                  </a:lnTo>
                  <a:lnTo>
                    <a:pt x="304865" y="0"/>
                  </a:lnTo>
                  <a:lnTo>
                    <a:pt x="0" y="0"/>
                  </a:lnTo>
                  <a:lnTo>
                    <a:pt x="0" y="141388"/>
                  </a:lnTo>
                  <a:close/>
                </a:path>
              </a:pathLst>
            </a:custGeom>
            <a:ln w="8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00313" y="4865026"/>
              <a:ext cx="4567555" cy="1275080"/>
            </a:xfrm>
            <a:custGeom>
              <a:avLst/>
              <a:gdLst/>
              <a:ahLst/>
              <a:cxnLst/>
              <a:rect l="l" t="t" r="r" b="b"/>
              <a:pathLst>
                <a:path w="4567555" h="1275079">
                  <a:moveTo>
                    <a:pt x="19011" y="1244333"/>
                  </a:moveTo>
                  <a:lnTo>
                    <a:pt x="0" y="1244333"/>
                  </a:lnTo>
                  <a:lnTo>
                    <a:pt x="0" y="1253109"/>
                  </a:lnTo>
                  <a:lnTo>
                    <a:pt x="19011" y="1253109"/>
                  </a:lnTo>
                  <a:lnTo>
                    <a:pt x="19011" y="1244333"/>
                  </a:lnTo>
                  <a:close/>
                </a:path>
                <a:path w="4567555" h="1275079">
                  <a:moveTo>
                    <a:pt x="19011" y="1041171"/>
                  </a:moveTo>
                  <a:lnTo>
                    <a:pt x="0" y="1041171"/>
                  </a:lnTo>
                  <a:lnTo>
                    <a:pt x="0" y="1049959"/>
                  </a:lnTo>
                  <a:lnTo>
                    <a:pt x="19011" y="1049959"/>
                  </a:lnTo>
                  <a:lnTo>
                    <a:pt x="19011" y="1041171"/>
                  </a:lnTo>
                  <a:close/>
                </a:path>
                <a:path w="4567555" h="1275079">
                  <a:moveTo>
                    <a:pt x="19011" y="829525"/>
                  </a:moveTo>
                  <a:lnTo>
                    <a:pt x="0" y="829525"/>
                  </a:lnTo>
                  <a:lnTo>
                    <a:pt x="0" y="838314"/>
                  </a:lnTo>
                  <a:lnTo>
                    <a:pt x="19011" y="838314"/>
                  </a:lnTo>
                  <a:lnTo>
                    <a:pt x="19011" y="829525"/>
                  </a:lnTo>
                  <a:close/>
                </a:path>
                <a:path w="4567555" h="1275079">
                  <a:moveTo>
                    <a:pt x="19011" y="626376"/>
                  </a:moveTo>
                  <a:lnTo>
                    <a:pt x="0" y="626376"/>
                  </a:lnTo>
                  <a:lnTo>
                    <a:pt x="0" y="635152"/>
                  </a:lnTo>
                  <a:lnTo>
                    <a:pt x="19011" y="635152"/>
                  </a:lnTo>
                  <a:lnTo>
                    <a:pt x="19011" y="626376"/>
                  </a:lnTo>
                  <a:close/>
                </a:path>
                <a:path w="4567555" h="1275079">
                  <a:moveTo>
                    <a:pt x="19011" y="414731"/>
                  </a:moveTo>
                  <a:lnTo>
                    <a:pt x="0" y="414731"/>
                  </a:lnTo>
                  <a:lnTo>
                    <a:pt x="0" y="423519"/>
                  </a:lnTo>
                  <a:lnTo>
                    <a:pt x="19011" y="423519"/>
                  </a:lnTo>
                  <a:lnTo>
                    <a:pt x="19011" y="414731"/>
                  </a:lnTo>
                  <a:close/>
                </a:path>
                <a:path w="4567555" h="1275079">
                  <a:moveTo>
                    <a:pt x="19011" y="211582"/>
                  </a:moveTo>
                  <a:lnTo>
                    <a:pt x="0" y="211582"/>
                  </a:lnTo>
                  <a:lnTo>
                    <a:pt x="0" y="220357"/>
                  </a:lnTo>
                  <a:lnTo>
                    <a:pt x="19011" y="220357"/>
                  </a:lnTo>
                  <a:lnTo>
                    <a:pt x="19011" y="211582"/>
                  </a:lnTo>
                  <a:close/>
                </a:path>
                <a:path w="4567555" h="1275079">
                  <a:moveTo>
                    <a:pt x="19011" y="0"/>
                  </a:moveTo>
                  <a:lnTo>
                    <a:pt x="0" y="0"/>
                  </a:lnTo>
                  <a:lnTo>
                    <a:pt x="0" y="8775"/>
                  </a:lnTo>
                  <a:lnTo>
                    <a:pt x="19011" y="8775"/>
                  </a:lnTo>
                  <a:lnTo>
                    <a:pt x="19011" y="0"/>
                  </a:lnTo>
                  <a:close/>
                </a:path>
                <a:path w="4567555" h="1275079">
                  <a:moveTo>
                    <a:pt x="33274" y="1257503"/>
                  </a:moveTo>
                  <a:lnTo>
                    <a:pt x="23761" y="1257503"/>
                  </a:lnTo>
                  <a:lnTo>
                    <a:pt x="23761" y="1275067"/>
                  </a:lnTo>
                  <a:lnTo>
                    <a:pt x="33274" y="1275067"/>
                  </a:lnTo>
                  <a:lnTo>
                    <a:pt x="33274" y="1257503"/>
                  </a:lnTo>
                  <a:close/>
                </a:path>
                <a:path w="4567555" h="1275079">
                  <a:moveTo>
                    <a:pt x="33274" y="4381"/>
                  </a:moveTo>
                  <a:lnTo>
                    <a:pt x="23761" y="4381"/>
                  </a:lnTo>
                  <a:lnTo>
                    <a:pt x="23761" y="1239647"/>
                  </a:lnTo>
                  <a:lnTo>
                    <a:pt x="33274" y="1239647"/>
                  </a:lnTo>
                  <a:lnTo>
                    <a:pt x="33274" y="4381"/>
                  </a:lnTo>
                  <a:close/>
                </a:path>
                <a:path w="4567555" h="1275079">
                  <a:moveTo>
                    <a:pt x="785609" y="1257503"/>
                  </a:moveTo>
                  <a:lnTo>
                    <a:pt x="776109" y="1257503"/>
                  </a:lnTo>
                  <a:lnTo>
                    <a:pt x="776109" y="1275067"/>
                  </a:lnTo>
                  <a:lnTo>
                    <a:pt x="785609" y="1275067"/>
                  </a:lnTo>
                  <a:lnTo>
                    <a:pt x="785609" y="1257503"/>
                  </a:lnTo>
                  <a:close/>
                </a:path>
                <a:path w="4567555" h="1275079">
                  <a:moveTo>
                    <a:pt x="1547837" y="1257503"/>
                  </a:moveTo>
                  <a:lnTo>
                    <a:pt x="1538325" y="1257503"/>
                  </a:lnTo>
                  <a:lnTo>
                    <a:pt x="1538325" y="1275067"/>
                  </a:lnTo>
                  <a:lnTo>
                    <a:pt x="1547837" y="1275067"/>
                  </a:lnTo>
                  <a:lnTo>
                    <a:pt x="1547837" y="1257503"/>
                  </a:lnTo>
                  <a:close/>
                </a:path>
                <a:path w="4567555" h="1275079">
                  <a:moveTo>
                    <a:pt x="2300173" y="1257503"/>
                  </a:moveTo>
                  <a:lnTo>
                    <a:pt x="2290673" y="1257503"/>
                  </a:lnTo>
                  <a:lnTo>
                    <a:pt x="2290673" y="1275067"/>
                  </a:lnTo>
                  <a:lnTo>
                    <a:pt x="2300173" y="1275067"/>
                  </a:lnTo>
                  <a:lnTo>
                    <a:pt x="2300173" y="1257503"/>
                  </a:lnTo>
                  <a:close/>
                </a:path>
                <a:path w="4567555" h="1275079">
                  <a:moveTo>
                    <a:pt x="3052775" y="1257503"/>
                  </a:moveTo>
                  <a:lnTo>
                    <a:pt x="3043263" y="1257503"/>
                  </a:lnTo>
                  <a:lnTo>
                    <a:pt x="3043263" y="1275067"/>
                  </a:lnTo>
                  <a:lnTo>
                    <a:pt x="3052775" y="1275067"/>
                  </a:lnTo>
                  <a:lnTo>
                    <a:pt x="3052775" y="1257503"/>
                  </a:lnTo>
                  <a:close/>
                </a:path>
                <a:path w="4567555" h="1275079">
                  <a:moveTo>
                    <a:pt x="3814622" y="1257503"/>
                  </a:moveTo>
                  <a:lnTo>
                    <a:pt x="3805110" y="1257503"/>
                  </a:lnTo>
                  <a:lnTo>
                    <a:pt x="3805110" y="1275067"/>
                  </a:lnTo>
                  <a:lnTo>
                    <a:pt x="3814622" y="1275067"/>
                  </a:lnTo>
                  <a:lnTo>
                    <a:pt x="3814622" y="1257503"/>
                  </a:lnTo>
                  <a:close/>
                </a:path>
                <a:path w="4567555" h="1275079">
                  <a:moveTo>
                    <a:pt x="4553077" y="1244333"/>
                  </a:moveTo>
                  <a:lnTo>
                    <a:pt x="28524" y="1244333"/>
                  </a:lnTo>
                  <a:lnTo>
                    <a:pt x="28524" y="1253109"/>
                  </a:lnTo>
                  <a:lnTo>
                    <a:pt x="4553077" y="1253109"/>
                  </a:lnTo>
                  <a:lnTo>
                    <a:pt x="4553077" y="1244333"/>
                  </a:lnTo>
                  <a:close/>
                </a:path>
                <a:path w="4567555" h="1275079">
                  <a:moveTo>
                    <a:pt x="4567339" y="1257503"/>
                  </a:moveTo>
                  <a:lnTo>
                    <a:pt x="4557827" y="1257503"/>
                  </a:lnTo>
                  <a:lnTo>
                    <a:pt x="4557827" y="1275067"/>
                  </a:lnTo>
                  <a:lnTo>
                    <a:pt x="4567339" y="1275067"/>
                  </a:lnTo>
                  <a:lnTo>
                    <a:pt x="4567339" y="1257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43291" y="4732408"/>
              <a:ext cx="2609850" cy="238760"/>
            </a:xfrm>
            <a:custGeom>
              <a:avLst/>
              <a:gdLst/>
              <a:ahLst/>
              <a:cxnLst/>
              <a:rect l="l" t="t" r="r" b="b"/>
              <a:pathLst>
                <a:path w="2609850" h="238760">
                  <a:moveTo>
                    <a:pt x="0" y="238281"/>
                  </a:moveTo>
                  <a:lnTo>
                    <a:pt x="2609799" y="238281"/>
                  </a:lnTo>
                  <a:lnTo>
                    <a:pt x="2609799" y="0"/>
                  </a:lnTo>
                  <a:lnTo>
                    <a:pt x="0" y="0"/>
                  </a:lnTo>
                  <a:lnTo>
                    <a:pt x="0" y="238281"/>
                  </a:lnTo>
                </a:path>
              </a:pathLst>
            </a:custGeom>
            <a:ln w="8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90827" y="4811971"/>
              <a:ext cx="86360" cy="79375"/>
            </a:xfrm>
            <a:custGeom>
              <a:avLst/>
              <a:gdLst/>
              <a:ahLst/>
              <a:cxnLst/>
              <a:rect l="l" t="t" r="r" b="b"/>
              <a:pathLst>
                <a:path w="86360" h="79375">
                  <a:moveTo>
                    <a:pt x="85882" y="0"/>
                  </a:moveTo>
                  <a:lnTo>
                    <a:pt x="0" y="0"/>
                  </a:lnTo>
                  <a:lnTo>
                    <a:pt x="0" y="79329"/>
                  </a:lnTo>
                  <a:lnTo>
                    <a:pt x="85882" y="79329"/>
                  </a:lnTo>
                  <a:lnTo>
                    <a:pt x="85882" y="0"/>
                  </a:lnTo>
                  <a:close/>
                </a:path>
              </a:pathLst>
            </a:custGeom>
            <a:solidFill>
              <a:srgbClr val="9FC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990827" y="4811971"/>
              <a:ext cx="86360" cy="79375"/>
            </a:xfrm>
            <a:custGeom>
              <a:avLst/>
              <a:gdLst/>
              <a:ahLst/>
              <a:cxnLst/>
              <a:rect l="l" t="t" r="r" b="b"/>
              <a:pathLst>
                <a:path w="86360" h="79375">
                  <a:moveTo>
                    <a:pt x="0" y="79329"/>
                  </a:moveTo>
                  <a:lnTo>
                    <a:pt x="85882" y="79329"/>
                  </a:lnTo>
                  <a:lnTo>
                    <a:pt x="85882" y="0"/>
                  </a:lnTo>
                  <a:lnTo>
                    <a:pt x="0" y="0"/>
                  </a:lnTo>
                  <a:lnTo>
                    <a:pt x="0" y="79329"/>
                  </a:lnTo>
                  <a:close/>
                </a:path>
              </a:pathLst>
            </a:custGeom>
            <a:ln w="91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768489" y="4790197"/>
            <a:ext cx="292735" cy="1386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14"/>
              </a:spcBef>
            </a:pPr>
            <a:r>
              <a:rPr sz="750" b="1" spc="45" dirty="0">
                <a:latin typeface="Tahoma"/>
                <a:cs typeface="Tahoma"/>
              </a:rPr>
              <a:t>3000</a:t>
            </a:r>
            <a:endParaRPr sz="7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70"/>
              </a:spcBef>
            </a:pPr>
            <a:r>
              <a:rPr sz="750" b="1" spc="45" dirty="0">
                <a:latin typeface="Tahoma"/>
                <a:cs typeface="Tahoma"/>
              </a:rPr>
              <a:t>2500</a:t>
            </a:r>
            <a:endParaRPr sz="7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695"/>
              </a:spcBef>
            </a:pPr>
            <a:r>
              <a:rPr sz="750" b="1" spc="45" dirty="0">
                <a:latin typeface="Tahoma"/>
                <a:cs typeface="Tahoma"/>
              </a:rPr>
              <a:t>2000</a:t>
            </a:r>
            <a:endParaRPr sz="7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70"/>
              </a:spcBef>
            </a:pPr>
            <a:r>
              <a:rPr sz="750" b="1" spc="45" dirty="0">
                <a:latin typeface="Tahoma"/>
                <a:cs typeface="Tahoma"/>
              </a:rPr>
              <a:t>1500</a:t>
            </a:r>
            <a:endParaRPr sz="7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695"/>
              </a:spcBef>
            </a:pPr>
            <a:r>
              <a:rPr sz="750" b="1" spc="45" dirty="0">
                <a:latin typeface="Tahoma"/>
                <a:cs typeface="Tahoma"/>
              </a:rPr>
              <a:t>1000</a:t>
            </a:r>
            <a:endParaRPr sz="75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70"/>
              </a:spcBef>
            </a:pPr>
            <a:r>
              <a:rPr sz="750" b="1" spc="45" dirty="0">
                <a:latin typeface="Tahoma"/>
                <a:cs typeface="Tahoma"/>
              </a:rPr>
              <a:t>500</a:t>
            </a:r>
            <a:endParaRPr sz="7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750" b="1" spc="50" dirty="0">
                <a:latin typeface="Tahoma"/>
                <a:cs typeface="Tahoma"/>
              </a:rPr>
              <a:t>0</a:t>
            </a:r>
            <a:endParaRPr sz="750">
              <a:latin typeface="Tahoma"/>
              <a:cs typeface="Tahoma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83" name="object 83"/>
          <p:cNvSpPr txBox="1"/>
          <p:nvPr/>
        </p:nvSpPr>
        <p:spPr>
          <a:xfrm>
            <a:off x="2301845" y="6166902"/>
            <a:ext cx="41148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55" dirty="0">
                <a:latin typeface="Tahoma"/>
                <a:cs typeface="Tahoma"/>
              </a:rPr>
              <a:t>o</a:t>
            </a:r>
            <a:r>
              <a:rPr sz="750" b="1" spc="40" dirty="0">
                <a:latin typeface="Tahoma"/>
                <a:cs typeface="Tahoma"/>
              </a:rPr>
              <a:t>n</a:t>
            </a:r>
            <a:r>
              <a:rPr sz="750" b="1" spc="45" dirty="0">
                <a:latin typeface="Tahoma"/>
                <a:cs typeface="Tahoma"/>
              </a:rPr>
              <a:t>e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11482" y="6166902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863948" y="6166902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2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26048" y="6166902"/>
            <a:ext cx="2921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15" dirty="0">
                <a:latin typeface="Tahoma"/>
                <a:cs typeface="Tahoma"/>
              </a:rPr>
              <a:t>C/</a:t>
            </a:r>
            <a:r>
              <a:rPr sz="750" b="1" spc="20" dirty="0">
                <a:latin typeface="Tahoma"/>
                <a:cs typeface="Tahoma"/>
              </a:rPr>
              <a:t>O</a:t>
            </a:r>
            <a:r>
              <a:rPr sz="750" b="1" spc="50" dirty="0">
                <a:latin typeface="Tahoma"/>
                <a:cs typeface="Tahoma"/>
              </a:rPr>
              <a:t>3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83315" y="6166902"/>
            <a:ext cx="4781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45" dirty="0">
                <a:latin typeface="Tahoma"/>
                <a:cs typeface="Tahoma"/>
              </a:rPr>
              <a:t>Java/int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026147" y="6166902"/>
            <a:ext cx="50800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b="1" spc="50" dirty="0">
                <a:latin typeface="Tahoma"/>
                <a:cs typeface="Tahoma"/>
              </a:rPr>
              <a:t>Java/JIT</a:t>
            </a:r>
            <a:endParaRPr sz="75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111482" y="4755070"/>
            <a:ext cx="243014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45" dirty="0">
                <a:latin typeface="Tahoma"/>
                <a:cs typeface="Tahoma"/>
              </a:rPr>
              <a:t>Quicksort</a:t>
            </a:r>
            <a:r>
              <a:rPr sz="1050" b="1" spc="-45" dirty="0">
                <a:latin typeface="Tahoma"/>
                <a:cs typeface="Tahoma"/>
              </a:rPr>
              <a:t> </a:t>
            </a:r>
            <a:r>
              <a:rPr sz="1050" b="1" spc="45" dirty="0">
                <a:latin typeface="Tahoma"/>
                <a:cs typeface="Tahoma"/>
              </a:rPr>
              <a:t>vs.</a:t>
            </a:r>
            <a:r>
              <a:rPr sz="1050" b="1" dirty="0">
                <a:latin typeface="Tahoma"/>
                <a:cs typeface="Tahoma"/>
              </a:rPr>
              <a:t> </a:t>
            </a:r>
            <a:r>
              <a:rPr sz="1050" b="1" spc="30" dirty="0">
                <a:latin typeface="Tahoma"/>
                <a:cs typeface="Tahoma"/>
              </a:rPr>
              <a:t>Bubblesort</a:t>
            </a:r>
            <a:r>
              <a:rPr sz="1050" b="1" spc="-40" dirty="0">
                <a:latin typeface="Tahoma"/>
                <a:cs typeface="Tahoma"/>
              </a:rPr>
              <a:t> </a:t>
            </a:r>
            <a:r>
              <a:rPr sz="1050" b="1" spc="35" dirty="0">
                <a:latin typeface="Tahoma"/>
                <a:cs typeface="Tahoma"/>
              </a:rPr>
              <a:t>Speedup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1605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Lessons</a:t>
            </a:r>
            <a:r>
              <a:rPr sz="4400" spc="-70" dirty="0"/>
              <a:t> </a:t>
            </a:r>
            <a:r>
              <a:rPr sz="4400" dirty="0"/>
              <a:t>Learnt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7993380" cy="4245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8199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count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and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CPI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are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not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good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performance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indicators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isolation</a:t>
            </a:r>
            <a:endParaRPr sz="32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Compiler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optimizations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are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sensitive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algorithm</a:t>
            </a:r>
            <a:endParaRPr sz="3200">
              <a:latin typeface="Microsoft Sans Serif"/>
              <a:cs typeface="Microsoft Sans Serif"/>
            </a:endParaRPr>
          </a:p>
          <a:p>
            <a:pPr marL="355600" marR="747395" indent="-342900">
              <a:lnSpc>
                <a:spcPct val="100000"/>
              </a:lnSpc>
              <a:spcBef>
                <a:spcPts val="7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Java/JIT </a:t>
            </a: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is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significantly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faster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than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JVM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interpreted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8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Comparable</a:t>
            </a:r>
            <a:r>
              <a:rPr sz="2800" spc="7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optimized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some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cases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Nothing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can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fix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dumb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algorithm!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2388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Fallaci</a:t>
            </a:r>
            <a:r>
              <a:rPr sz="4400" spc="-15" dirty="0"/>
              <a:t>e</a:t>
            </a:r>
            <a:r>
              <a:rPr sz="4400" dirty="0"/>
              <a:t>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62150"/>
            <a:ext cx="7816850" cy="47123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Powerful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Symbol"/>
                <a:cs typeface="Symbol"/>
              </a:rPr>
              <a:t>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higher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Fewer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required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But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complex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hard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implement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484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5700" algn="l"/>
                <a:tab pos="1156335" algn="l"/>
              </a:tabLst>
            </a:pPr>
            <a:r>
              <a:rPr sz="2000" dirty="0">
                <a:latin typeface="Microsoft Sans Serif"/>
                <a:cs typeface="Microsoft Sans Serif"/>
              </a:rPr>
              <a:t>May</a:t>
            </a:r>
            <a:r>
              <a:rPr sz="2000" spc="-5" dirty="0">
                <a:latin typeface="Microsoft Sans Serif"/>
                <a:cs typeface="Microsoft Sans Serif"/>
              </a:rPr>
              <a:t> slow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down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all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instructions,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including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simple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ones</a:t>
            </a:r>
            <a:endParaRPr sz="2000">
              <a:latin typeface="Microsoft Sans Serif"/>
              <a:cs typeface="Microsoft Sans Serif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7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Compilers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good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making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fast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simple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instructions</a:t>
            </a:r>
            <a:endParaRPr sz="24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Use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assembly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code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for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high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756285" marR="662940" lvl="1" indent="-287020">
              <a:lnSpc>
                <a:spcPct val="100000"/>
              </a:lnSpc>
              <a:spcBef>
                <a:spcPts val="5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But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modern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compilers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are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better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dealing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with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modern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processors</a:t>
            </a:r>
            <a:endParaRPr sz="24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More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lines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code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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more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errors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and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less</a:t>
            </a:r>
            <a:endParaRPr sz="2400">
              <a:latin typeface="Microsoft Sans Serif"/>
              <a:cs typeface="Microsoft Sans Serif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Microsoft Sans Serif"/>
                <a:cs typeface="Microsoft Sans Serif"/>
              </a:rPr>
              <a:t>productivity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2901950"/>
          </a:xfrm>
          <a:custGeom>
            <a:avLst/>
            <a:gdLst/>
            <a:ahLst/>
            <a:cxnLst/>
            <a:rect l="l" t="t" r="r" b="b"/>
            <a:pathLst>
              <a:path w="367029" h="2901950">
                <a:moveTo>
                  <a:pt x="366649" y="0"/>
                </a:moveTo>
                <a:lnTo>
                  <a:pt x="0" y="0"/>
                </a:lnTo>
                <a:lnTo>
                  <a:pt x="0" y="2901950"/>
                </a:lnTo>
                <a:lnTo>
                  <a:pt x="366649" y="29019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27432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§2.18</a:t>
            </a:r>
            <a:r>
              <a:rPr sz="1800" spc="2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Fallacies</a:t>
            </a:r>
            <a:r>
              <a:rPr sz="1800" spc="2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and</a:t>
            </a:r>
            <a:r>
              <a:rPr sz="1800" spc="2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Pitfalls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158" y="3019981"/>
            <a:ext cx="4520316" cy="30932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2388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Fallaci</a:t>
            </a:r>
            <a:r>
              <a:rPr sz="4400" spc="-15" dirty="0"/>
              <a:t>e</a:t>
            </a:r>
            <a:r>
              <a:rPr sz="4400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3016" y="1148333"/>
            <a:ext cx="7630159" cy="15144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29"/>
              </a:lnSpc>
              <a:spcBef>
                <a:spcPts val="24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Backward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compatibility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Symbol"/>
                <a:cs typeface="Symbol"/>
              </a:rPr>
              <a:t>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instruction</a:t>
            </a:r>
            <a:r>
              <a:rPr sz="3200" dirty="0">
                <a:latin typeface="Microsoft Sans Serif"/>
                <a:cs typeface="Microsoft Sans Serif"/>
              </a:rPr>
              <a:t> set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doesn’t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change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6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But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they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accrete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more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851" y="4149788"/>
            <a:ext cx="2035175" cy="376555"/>
          </a:xfrm>
          <a:prstGeom prst="rect">
            <a:avLst/>
          </a:prstGeom>
          <a:solidFill>
            <a:srgbClr val="9FC9D2"/>
          </a:solidFill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x86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instruction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set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1860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Pitfalls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146809"/>
            <a:ext cx="7970520" cy="361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03580" indent="-342900">
              <a:lnSpc>
                <a:spcPct val="100000"/>
              </a:lnSpc>
              <a:spcBef>
                <a:spcPts val="10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Sequential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words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are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not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at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sequential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addresses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Increment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by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4,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not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by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1!</a:t>
            </a:r>
            <a:endParaRPr sz="28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Keeping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pointer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to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an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automatic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variable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after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procedure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returns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e.g.,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passing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pointer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back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via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argument</a:t>
            </a:r>
            <a:endParaRPr sz="28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Pointer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becomes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invalid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when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stack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popped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618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Concluding</a:t>
            </a:r>
            <a:r>
              <a:rPr sz="4400" spc="-75" dirty="0"/>
              <a:t> </a:t>
            </a:r>
            <a:r>
              <a:rPr sz="4400" dirty="0"/>
              <a:t>Remarks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46348"/>
            <a:ext cx="7627620" cy="445770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5" dirty="0">
                <a:latin typeface="Microsoft Sans Serif"/>
                <a:cs typeface="Microsoft Sans Serif"/>
              </a:rPr>
              <a:t>Design</a:t>
            </a:r>
            <a:r>
              <a:rPr sz="3200" spc="-10" dirty="0">
                <a:latin typeface="Microsoft Sans Serif"/>
                <a:cs typeface="Microsoft Sans Serif"/>
              </a:rPr>
              <a:t> principles</a:t>
            </a:r>
            <a:endParaRPr sz="3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350"/>
              </a:spcBef>
              <a:buClr>
                <a:srgbClr val="91AEBE"/>
              </a:buClr>
              <a:buAutoNum type="arabicPeriod"/>
              <a:tabLst>
                <a:tab pos="927100" algn="l"/>
                <a:tab pos="92773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Simplicity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favors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regularity</a:t>
            </a:r>
            <a:endParaRPr sz="28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340"/>
              </a:spcBef>
              <a:buClr>
                <a:srgbClr val="91AEBE"/>
              </a:buClr>
              <a:buAutoNum type="arabicPeriod"/>
              <a:tabLst>
                <a:tab pos="927100" algn="l"/>
                <a:tab pos="927735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Smaller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faster</a:t>
            </a:r>
            <a:endParaRPr sz="28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335"/>
              </a:spcBef>
              <a:buClr>
                <a:srgbClr val="91AEBE"/>
              </a:buClr>
              <a:buAutoNum type="arabicPeriod"/>
              <a:tabLst>
                <a:tab pos="927100" algn="l"/>
                <a:tab pos="92773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Make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the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common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case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</a:t>
            </a:r>
            <a:endParaRPr sz="28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335"/>
              </a:spcBef>
              <a:buClr>
                <a:srgbClr val="91AEBE"/>
              </a:buClr>
              <a:buAutoNum type="arabicPeriod"/>
              <a:tabLst>
                <a:tab pos="927100" algn="l"/>
                <a:tab pos="92773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Good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design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demands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good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compromises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Layers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software/hardware</a:t>
            </a:r>
            <a:endParaRPr sz="3200">
              <a:latin typeface="Microsoft Sans Serif"/>
              <a:cs typeface="Microsoft Sans Serif"/>
            </a:endParaRPr>
          </a:p>
          <a:p>
            <a:pPr marL="756285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Compiler,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assembler,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hardware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MIPS: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typical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of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RISC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ISAs</a:t>
            </a:r>
            <a:endParaRPr sz="32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5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dirty="0">
                <a:latin typeface="Microsoft Sans Serif"/>
                <a:cs typeface="Microsoft Sans Serif"/>
              </a:rPr>
              <a:t>c.f.</a:t>
            </a:r>
            <a:r>
              <a:rPr sz="2800" spc="-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x86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2940050"/>
          </a:xfrm>
          <a:custGeom>
            <a:avLst/>
            <a:gdLst/>
            <a:ahLst/>
            <a:cxnLst/>
            <a:rect l="l" t="t" r="r" b="b"/>
            <a:pathLst>
              <a:path w="367029" h="2940050">
                <a:moveTo>
                  <a:pt x="366649" y="0"/>
                </a:moveTo>
                <a:lnTo>
                  <a:pt x="0" y="0"/>
                </a:lnTo>
                <a:lnTo>
                  <a:pt x="0" y="2940050"/>
                </a:lnTo>
                <a:lnTo>
                  <a:pt x="366649" y="29400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27793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§2.19</a:t>
            </a:r>
            <a:r>
              <a:rPr sz="1800" spc="1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Concluding</a:t>
            </a:r>
            <a:r>
              <a:rPr sz="1800" spc="2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Remarks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245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Arithmetic</a:t>
            </a:r>
            <a:r>
              <a:rPr sz="4400" spc="-80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909999"/>
            <a:ext cx="7225030" cy="3592195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64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 dirty="0">
              <a:latin typeface="Microsoft Sans Serif"/>
              <a:cs typeface="Microsoft Sans Serif"/>
            </a:endParaRPr>
          </a:p>
          <a:p>
            <a:pPr marL="355600" algn="just">
              <a:lnSpc>
                <a:spcPct val="100000"/>
              </a:lnSpc>
              <a:spcBef>
                <a:spcPts val="1625"/>
              </a:spcBef>
            </a:pPr>
            <a:r>
              <a:rPr sz="2800" spc="-5" dirty="0">
                <a:latin typeface="Lucida Console"/>
                <a:cs typeface="Lucida Console"/>
              </a:rPr>
              <a:t>f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 (g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+ h) - (i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+ j);</a:t>
            </a:r>
            <a:endParaRPr sz="2800" dirty="0">
              <a:latin typeface="Lucida Console"/>
              <a:cs typeface="Lucida Console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 dirty="0">
              <a:latin typeface="Microsoft Sans Serif"/>
              <a:cs typeface="Microsoft Sans Serif"/>
            </a:endParaRPr>
          </a:p>
          <a:p>
            <a:pPr marL="355600" marR="5080" algn="just">
              <a:lnSpc>
                <a:spcPct val="100200"/>
              </a:lnSpc>
              <a:spcBef>
                <a:spcPts val="1614"/>
              </a:spcBef>
            </a:pPr>
            <a:r>
              <a:rPr sz="2800" spc="-5" dirty="0">
                <a:latin typeface="Lucida Console"/>
                <a:cs typeface="Lucida Console"/>
              </a:rPr>
              <a:t>add t0, g, h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# temp t0 = g + h </a:t>
            </a:r>
            <a:r>
              <a:rPr sz="2800" spc="-167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add </a:t>
            </a:r>
            <a:r>
              <a:rPr sz="2800" dirty="0">
                <a:latin typeface="Lucida Console"/>
                <a:cs typeface="Lucida Console"/>
              </a:rPr>
              <a:t>t1, </a:t>
            </a:r>
            <a:r>
              <a:rPr sz="2800" spc="-5" dirty="0">
                <a:latin typeface="Lucida Console"/>
                <a:cs typeface="Lucida Console"/>
              </a:rPr>
              <a:t>i, j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# temp t1 = i + j </a:t>
            </a:r>
            <a:r>
              <a:rPr sz="2800" spc="-167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sub f, t0, </a:t>
            </a:r>
            <a:r>
              <a:rPr sz="2800" dirty="0">
                <a:latin typeface="Lucida Console"/>
                <a:cs typeface="Lucida Console"/>
              </a:rPr>
              <a:t>t1</a:t>
            </a:r>
            <a:r>
              <a:rPr sz="2800" spc="168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# f = t0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-</a:t>
            </a:r>
            <a:r>
              <a:rPr sz="2800" spc="10" dirty="0">
                <a:latin typeface="Lucida Console"/>
                <a:cs typeface="Lucida Console"/>
              </a:rPr>
              <a:t> </a:t>
            </a:r>
            <a:r>
              <a:rPr sz="2800" spc="-10" dirty="0">
                <a:latin typeface="Lucida Console"/>
                <a:cs typeface="Lucida Console"/>
              </a:rPr>
              <a:t>t1</a:t>
            </a:r>
            <a:endParaRPr sz="2800" dirty="0">
              <a:latin typeface="Lucida Console"/>
              <a:cs typeface="Lucida Console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8125206" y="1020818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35517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5100" y="260350"/>
          <a:ext cx="8869043" cy="5980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6507"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88925">
                        <a:lnSpc>
                          <a:spcPts val="4625"/>
                        </a:lnSpc>
                      </a:pPr>
                      <a:r>
                        <a:rPr sz="4400" b="1" dirty="0">
                          <a:solidFill>
                            <a:srgbClr val="0039A6"/>
                          </a:solidFill>
                          <a:latin typeface="Arial"/>
                          <a:cs typeface="Arial"/>
                        </a:rPr>
                        <a:t>Concluding</a:t>
                      </a:r>
                      <a:r>
                        <a:rPr sz="4400" b="1" spc="-45" dirty="0">
                          <a:solidFill>
                            <a:srgbClr val="0039A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4400" b="1" dirty="0">
                          <a:solidFill>
                            <a:srgbClr val="0039A6"/>
                          </a:solidFill>
                          <a:latin typeface="Arial"/>
                          <a:cs typeface="Arial"/>
                        </a:rPr>
                        <a:t>Remarks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767"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631825" marR="564515" indent="-342900">
                        <a:lnSpc>
                          <a:spcPts val="3460"/>
                        </a:lnSpc>
                        <a:spcBef>
                          <a:spcPts val="1175"/>
                        </a:spcBef>
                        <a:buClr>
                          <a:srgbClr val="EBEAAC"/>
                        </a:buClr>
                        <a:buSzPct val="59375"/>
                        <a:buFont typeface="Wingdings"/>
                        <a:buChar char=""/>
                        <a:tabLst>
                          <a:tab pos="631825" algn="l"/>
                          <a:tab pos="632460" algn="l"/>
                        </a:tabLst>
                      </a:pPr>
                      <a:r>
                        <a:rPr sz="3200" dirty="0">
                          <a:latin typeface="Microsoft Sans Serif"/>
                          <a:cs typeface="Microsoft Sans Serif"/>
                        </a:rPr>
                        <a:t>Measure</a:t>
                      </a:r>
                      <a:r>
                        <a:rPr sz="32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dirty="0">
                          <a:latin typeface="Microsoft Sans Serif"/>
                          <a:cs typeface="Microsoft Sans Serif"/>
                        </a:rPr>
                        <a:t>MIPS</a:t>
                      </a:r>
                      <a:r>
                        <a:rPr sz="3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spc="-5" dirty="0">
                          <a:latin typeface="Microsoft Sans Serif"/>
                          <a:cs typeface="Microsoft Sans Serif"/>
                        </a:rPr>
                        <a:t>instruction</a:t>
                      </a:r>
                      <a:r>
                        <a:rPr sz="3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spc="-5" dirty="0">
                          <a:latin typeface="Microsoft Sans Serif"/>
                          <a:cs typeface="Microsoft Sans Serif"/>
                        </a:rPr>
                        <a:t>executions</a:t>
                      </a:r>
                      <a:r>
                        <a:rPr sz="3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spc="-10" dirty="0">
                          <a:latin typeface="Microsoft Sans Serif"/>
                          <a:cs typeface="Microsoft Sans Serif"/>
                        </a:rPr>
                        <a:t>in </a:t>
                      </a:r>
                      <a:r>
                        <a:rPr sz="3200" spc="-8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spc="-5" dirty="0">
                          <a:latin typeface="Microsoft Sans Serif"/>
                          <a:cs typeface="Microsoft Sans Serif"/>
                        </a:rPr>
                        <a:t>benchmark</a:t>
                      </a:r>
                      <a:r>
                        <a:rPr sz="3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3200" spc="-5" dirty="0">
                          <a:latin typeface="Microsoft Sans Serif"/>
                          <a:cs typeface="Microsoft Sans Serif"/>
                        </a:rPr>
                        <a:t>programs</a:t>
                      </a:r>
                      <a:endParaRPr sz="3200">
                        <a:latin typeface="Microsoft Sans Serif"/>
                        <a:cs typeface="Microsoft Sans Serif"/>
                      </a:endParaRPr>
                    </a:p>
                    <a:p>
                      <a:pPr marL="1032510" lvl="1" indent="-287020">
                        <a:lnSpc>
                          <a:spcPct val="100000"/>
                        </a:lnSpc>
                        <a:spcBef>
                          <a:spcPts val="295"/>
                        </a:spcBef>
                        <a:buClr>
                          <a:srgbClr val="91AEBE"/>
                        </a:buClr>
                        <a:buSzPct val="53571"/>
                        <a:buFont typeface="Wingdings"/>
                        <a:buChar char=""/>
                        <a:tabLst>
                          <a:tab pos="1032510" algn="l"/>
                          <a:tab pos="1033144" algn="l"/>
                        </a:tabLst>
                      </a:pP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Consider</a:t>
                      </a:r>
                      <a:r>
                        <a:rPr sz="28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making</a:t>
                      </a:r>
                      <a:r>
                        <a:rPr sz="2800" spc="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28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common</a:t>
                      </a:r>
                      <a:r>
                        <a:rPr sz="28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case</a:t>
                      </a:r>
                      <a:r>
                        <a:rPr sz="2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dirty="0">
                          <a:latin typeface="Microsoft Sans Serif"/>
                          <a:cs typeface="Microsoft Sans Serif"/>
                        </a:rPr>
                        <a:t>fast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  <a:p>
                      <a:pPr marL="1032510" lvl="1" indent="-287020">
                        <a:lnSpc>
                          <a:spcPct val="100000"/>
                        </a:lnSpc>
                        <a:spcBef>
                          <a:spcPts val="340"/>
                        </a:spcBef>
                        <a:buClr>
                          <a:srgbClr val="91AEBE"/>
                        </a:buClr>
                        <a:buSzPct val="53571"/>
                        <a:buFont typeface="Wingdings"/>
                        <a:buChar char=""/>
                        <a:tabLst>
                          <a:tab pos="1032510" algn="l"/>
                          <a:tab pos="1033144" algn="l"/>
                        </a:tabLst>
                      </a:pP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Consider</a:t>
                      </a:r>
                      <a:r>
                        <a:rPr sz="28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800" spc="-5" dirty="0">
                          <a:latin typeface="Microsoft Sans Serif"/>
                          <a:cs typeface="Microsoft Sans Serif"/>
                        </a:rPr>
                        <a:t>compromises</a:t>
                      </a:r>
                      <a:endParaRPr sz="2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49225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struction</a:t>
                      </a: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class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MIPS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examples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SPEC2006</a:t>
                      </a: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Int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SPEC2006</a:t>
                      </a: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FP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Arithmetic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add,</a:t>
                      </a:r>
                      <a:r>
                        <a:rPr sz="18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sub,</a:t>
                      </a:r>
                      <a:r>
                        <a:rPr sz="18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addi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16%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48%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27">
                <a:tc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lw,</a:t>
                      </a:r>
                      <a:r>
                        <a:rPr sz="18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sw,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lb,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lbu,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  <a:p>
                      <a:pPr marL="33591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Lucida Console"/>
                          <a:cs typeface="Lucida Console"/>
                        </a:rPr>
                        <a:t>lh,</a:t>
                      </a:r>
                      <a:r>
                        <a:rPr sz="18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lhu,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sb,</a:t>
                      </a:r>
                      <a:r>
                        <a:rPr sz="18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lui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35%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36%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651">
                <a:tc gridSpan="2">
                  <a:txBody>
                    <a:bodyPr/>
                    <a:lstStyle/>
                    <a:p>
                      <a:pPr marL="347980">
                        <a:lnSpc>
                          <a:spcPts val="1515"/>
                        </a:lnSpc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transfer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207">
                <a:tc gridSpan="2">
                  <a:txBody>
                    <a:bodyPr/>
                    <a:lstStyle/>
                    <a:p>
                      <a:pPr marL="6464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Logical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925" marR="121920" indent="-4146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and,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or,</a:t>
                      </a:r>
                      <a:r>
                        <a:rPr sz="1800" spc="-2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nor,</a:t>
                      </a:r>
                      <a:r>
                        <a:rPr sz="1800" spc="-3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andi, </a:t>
                      </a:r>
                      <a:r>
                        <a:rPr sz="1800" spc="-10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ori,</a:t>
                      </a:r>
                      <a:r>
                        <a:rPr sz="1800" spc="-1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sll,</a:t>
                      </a:r>
                      <a:r>
                        <a:rPr sz="1800" spc="-2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srl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4%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05">
                <a:tc gridSpan="2"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Cond.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Branch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0085" marR="465455" indent="-2057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beq,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bne,</a:t>
                      </a:r>
                      <a:r>
                        <a:rPr sz="1800" spc="-4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slt, </a:t>
                      </a:r>
                      <a:r>
                        <a:rPr sz="1800" spc="-107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slti,</a:t>
                      </a:r>
                      <a:r>
                        <a:rPr sz="18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sltiu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34%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8%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98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Jump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Lucida Console"/>
                          <a:cs typeface="Lucida Console"/>
                        </a:rPr>
                        <a:t>j,</a:t>
                      </a:r>
                      <a:r>
                        <a:rPr sz="1800" spc="-40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jr,</a:t>
                      </a:r>
                      <a:r>
                        <a:rPr sz="1800" spc="-35" dirty="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1800" dirty="0">
                          <a:latin typeface="Lucida Console"/>
                          <a:cs typeface="Lucida Console"/>
                        </a:rPr>
                        <a:t>jal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0%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43" y="6308723"/>
            <a:ext cx="1363287" cy="42862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387" y="3222586"/>
            <a:ext cx="2016125" cy="366395"/>
          </a:xfrm>
          <a:custGeom>
            <a:avLst/>
            <a:gdLst/>
            <a:ahLst/>
            <a:cxnLst/>
            <a:rect l="l" t="t" r="r" b="b"/>
            <a:pathLst>
              <a:path w="2016125" h="366395">
                <a:moveTo>
                  <a:pt x="2016125" y="0"/>
                </a:moveTo>
                <a:lnTo>
                  <a:pt x="0" y="0"/>
                </a:lnTo>
                <a:lnTo>
                  <a:pt x="0" y="365798"/>
                </a:lnTo>
                <a:lnTo>
                  <a:pt x="2016125" y="365798"/>
                </a:lnTo>
                <a:lnTo>
                  <a:pt x="2016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387" y="3588473"/>
            <a:ext cx="2016125" cy="366395"/>
          </a:xfrm>
          <a:custGeom>
            <a:avLst/>
            <a:gdLst/>
            <a:ahLst/>
            <a:cxnLst/>
            <a:rect l="l" t="t" r="r" b="b"/>
            <a:pathLst>
              <a:path w="2016125" h="366395">
                <a:moveTo>
                  <a:pt x="2016125" y="0"/>
                </a:moveTo>
                <a:lnTo>
                  <a:pt x="0" y="0"/>
                </a:lnTo>
                <a:lnTo>
                  <a:pt x="0" y="365798"/>
                </a:lnTo>
                <a:lnTo>
                  <a:pt x="2016125" y="365798"/>
                </a:lnTo>
                <a:lnTo>
                  <a:pt x="2016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387" y="3954208"/>
            <a:ext cx="2016125" cy="640715"/>
          </a:xfrm>
          <a:custGeom>
            <a:avLst/>
            <a:gdLst/>
            <a:ahLst/>
            <a:cxnLst/>
            <a:rect l="l" t="t" r="r" b="b"/>
            <a:pathLst>
              <a:path w="2016125" h="640714">
                <a:moveTo>
                  <a:pt x="2016125" y="0"/>
                </a:moveTo>
                <a:lnTo>
                  <a:pt x="0" y="0"/>
                </a:lnTo>
                <a:lnTo>
                  <a:pt x="0" y="640143"/>
                </a:lnTo>
                <a:lnTo>
                  <a:pt x="2016125" y="640143"/>
                </a:lnTo>
                <a:lnTo>
                  <a:pt x="2016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50285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Register</a:t>
            </a:r>
            <a:r>
              <a:rPr sz="4400" spc="-75" dirty="0"/>
              <a:t> </a:t>
            </a:r>
            <a:r>
              <a:rPr sz="4400" dirty="0"/>
              <a:t>Operands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107186"/>
            <a:ext cx="5988685" cy="46609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187325" indent="-342900">
              <a:lnSpc>
                <a:spcPts val="3020"/>
              </a:lnSpc>
              <a:spcBef>
                <a:spcPts val="480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Arithmetic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instructions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register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operands</a:t>
            </a:r>
          </a:p>
          <a:p>
            <a:pPr marL="355600" indent="-342900">
              <a:lnSpc>
                <a:spcPct val="100000"/>
              </a:lnSpc>
              <a:spcBef>
                <a:spcPts val="2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MIPS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has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32</a:t>
            </a:r>
            <a:r>
              <a:rPr sz="2800" spc="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×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32-bit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register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file</a:t>
            </a:r>
            <a:endParaRPr sz="28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Use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frequently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accessed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Numbered</a:t>
            </a:r>
            <a:r>
              <a:rPr sz="24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0</a:t>
            </a:r>
            <a:r>
              <a:rPr sz="24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to</a:t>
            </a:r>
            <a:r>
              <a:rPr sz="24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31</a:t>
            </a:r>
            <a:endParaRPr sz="24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8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10" dirty="0">
                <a:latin typeface="Microsoft Sans Serif"/>
                <a:cs typeface="Microsoft Sans Serif"/>
              </a:rPr>
              <a:t>32-bit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called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“word”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Assembler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names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$t0,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$t1,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520" dirty="0">
                <a:latin typeface="Microsoft Sans Serif"/>
                <a:cs typeface="Microsoft Sans Serif"/>
              </a:rPr>
              <a:t>…,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$t9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temporary</a:t>
            </a:r>
            <a:r>
              <a:rPr sz="24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values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$s0,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$s1,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520" dirty="0">
                <a:latin typeface="Microsoft Sans Serif"/>
                <a:cs typeface="Microsoft Sans Serif"/>
              </a:rPr>
              <a:t>…,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$s7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for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saved</a:t>
            </a:r>
            <a:r>
              <a:rPr sz="24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variables</a:t>
            </a:r>
            <a:endParaRPr sz="2400" dirty="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i="1" spc="-5" dirty="0">
                <a:latin typeface="Arial"/>
                <a:cs typeface="Arial"/>
              </a:rPr>
              <a:t>Design</a:t>
            </a:r>
            <a:r>
              <a:rPr sz="2800" i="1" dirty="0">
                <a:latin typeface="Arial"/>
                <a:cs typeface="Arial"/>
              </a:rPr>
              <a:t> Principle</a:t>
            </a:r>
            <a:r>
              <a:rPr sz="2800" i="1" spc="-1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2:</a:t>
            </a:r>
            <a:r>
              <a:rPr sz="2800" i="1" spc="20" dirty="0">
                <a:latin typeface="Arial"/>
                <a:cs typeface="Arial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Smaller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faster</a:t>
            </a: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latin typeface="Microsoft Sans Serif"/>
                <a:cs typeface="Microsoft Sans Serif"/>
              </a:rPr>
              <a:t>c.f.</a:t>
            </a:r>
            <a:r>
              <a:rPr sz="2400" spc="-5" dirty="0">
                <a:latin typeface="Microsoft Sans Serif"/>
                <a:cs typeface="Microsoft Sans Serif"/>
              </a:rPr>
              <a:t> main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memory: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millions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locations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7351" y="0"/>
            <a:ext cx="367030" cy="4451350"/>
          </a:xfrm>
          <a:custGeom>
            <a:avLst/>
            <a:gdLst/>
            <a:ahLst/>
            <a:cxnLst/>
            <a:rect l="l" t="t" r="r" b="b"/>
            <a:pathLst>
              <a:path w="367029" h="4451350">
                <a:moveTo>
                  <a:pt x="366649" y="0"/>
                </a:moveTo>
                <a:lnTo>
                  <a:pt x="0" y="0"/>
                </a:lnTo>
                <a:lnTo>
                  <a:pt x="0" y="4451350"/>
                </a:lnTo>
                <a:lnTo>
                  <a:pt x="366649" y="4451350"/>
                </a:lnTo>
                <a:lnTo>
                  <a:pt x="366649" y="0"/>
                </a:lnTo>
                <a:close/>
              </a:path>
            </a:pathLst>
          </a:custGeom>
          <a:solidFill>
            <a:srgbClr val="9FC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6156" y="78739"/>
            <a:ext cx="281305" cy="42856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§2.3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Operands</a:t>
            </a:r>
            <a:r>
              <a:rPr sz="1800" spc="3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EBEAAC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EBEAAC"/>
                </a:solidFill>
                <a:latin typeface="Microsoft Sans Serif"/>
                <a:cs typeface="Microsoft Sans Serif"/>
              </a:rPr>
              <a:t>Computer</a:t>
            </a:r>
            <a:r>
              <a:rPr sz="1800" spc="35" dirty="0">
                <a:solidFill>
                  <a:srgbClr val="EBEAAC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EBEAAC"/>
                </a:solidFill>
                <a:latin typeface="Microsoft Sans Serif"/>
                <a:cs typeface="Microsoft Sans Serif"/>
              </a:rPr>
              <a:t>Hardware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7" name="Up Arrow 6"/>
          <p:cNvSpPr/>
          <p:nvPr/>
        </p:nvSpPr>
        <p:spPr>
          <a:xfrm>
            <a:off x="8125206" y="1020818"/>
            <a:ext cx="459860" cy="219643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93845" y="34824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1729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Register</a:t>
            </a:r>
            <a:r>
              <a:rPr sz="4400" spc="-40" dirty="0"/>
              <a:t> </a:t>
            </a:r>
            <a:r>
              <a:rPr sz="4400" dirty="0"/>
              <a:t>Operand</a:t>
            </a:r>
            <a:r>
              <a:rPr sz="4400" spc="-35" dirty="0"/>
              <a:t> </a:t>
            </a:r>
            <a:r>
              <a:rPr sz="4400" dirty="0"/>
              <a:t>Example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56696"/>
            <a:ext cx="5081905" cy="22136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latin typeface="Lucida Console"/>
                <a:cs typeface="Lucida Console"/>
              </a:rPr>
              <a:t>f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(g +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h)</a:t>
            </a:r>
            <a:r>
              <a:rPr sz="280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-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(i</a:t>
            </a:r>
            <a:r>
              <a:rPr sz="2800" spc="-1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+ j);</a:t>
            </a:r>
            <a:endParaRPr sz="280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f,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605" dirty="0">
                <a:latin typeface="Microsoft Sans Serif"/>
                <a:cs typeface="Microsoft Sans Serif"/>
              </a:rPr>
              <a:t>…,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j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$s0,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605" dirty="0">
                <a:latin typeface="Microsoft Sans Serif"/>
                <a:cs typeface="Microsoft Sans Serif"/>
              </a:rPr>
              <a:t>…,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$s4</a:t>
            </a:r>
            <a:endParaRPr sz="28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3745"/>
              </p:ext>
            </p:extLst>
          </p:nvPr>
        </p:nvGraphicFramePr>
        <p:xfrm>
          <a:off x="1086866" y="3410938"/>
          <a:ext cx="3706493" cy="1208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032">
                <a:tc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add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$s1,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65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$s2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47">
                <a:tc>
                  <a:txBody>
                    <a:bodyPr/>
                    <a:lstStyle/>
                    <a:p>
                      <a:pPr marL="31750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add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$t1,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$s3,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5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$s4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06">
                <a:tc>
                  <a:txBody>
                    <a:bodyPr/>
                    <a:lstStyle/>
                    <a:p>
                      <a:pPr marL="31750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sub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Lucida Console"/>
                          <a:cs typeface="Lucida Console"/>
                        </a:rPr>
                        <a:t>s0</a:t>
                      </a:r>
                      <a:r>
                        <a:rPr sz="2800" spc="-5" dirty="0">
                          <a:latin typeface="Lucida Console"/>
                          <a:cs typeface="Lucida Console"/>
                        </a:rPr>
                        <a:t>,</a:t>
                      </a:r>
                      <a:endParaRPr sz="28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$t0,</a:t>
                      </a:r>
                      <a:endParaRPr sz="28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980"/>
                        </a:lnSpc>
                      </a:pPr>
                      <a:r>
                        <a:rPr sz="2800" spc="-5" dirty="0">
                          <a:latin typeface="Lucida Console"/>
                          <a:cs typeface="Lucida Console"/>
                        </a:rPr>
                        <a:t>$t1</a:t>
                      </a:r>
                      <a:endParaRPr sz="28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Up Arrow 5"/>
          <p:cNvSpPr/>
          <p:nvPr/>
        </p:nvSpPr>
        <p:spPr>
          <a:xfrm>
            <a:off x="8125206" y="1020818"/>
            <a:ext cx="459860" cy="219643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5206" y="4040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4934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Memory</a:t>
            </a:r>
            <a:r>
              <a:rPr sz="4400" spc="-80" dirty="0"/>
              <a:t> </a:t>
            </a:r>
            <a:r>
              <a:rPr sz="4400" dirty="0"/>
              <a:t>Operands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016" y="1064513"/>
            <a:ext cx="8104505" cy="4782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10" dirty="0">
                <a:latin typeface="Microsoft Sans Serif"/>
                <a:cs typeface="Microsoft Sans Serif"/>
              </a:rPr>
              <a:t>Main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memory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used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for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composite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data</a:t>
            </a:r>
          </a:p>
          <a:p>
            <a:pPr marL="286385" marR="2971165" lvl="1" indent="-286385" algn="r">
              <a:lnSpc>
                <a:spcPts val="287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86385" algn="l"/>
                <a:tab pos="287020" algn="l"/>
              </a:tabLst>
            </a:pPr>
            <a:r>
              <a:rPr sz="2400" dirty="0">
                <a:latin typeface="Microsoft Sans Serif"/>
                <a:cs typeface="Microsoft Sans Serif"/>
              </a:rPr>
              <a:t>Arrays,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structures, dynamic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data</a:t>
            </a:r>
            <a:endParaRPr sz="2400" dirty="0">
              <a:latin typeface="Microsoft Sans Serif"/>
              <a:cs typeface="Microsoft Sans Serif"/>
            </a:endParaRPr>
          </a:p>
          <a:p>
            <a:pPr marL="342265" marR="2972435" indent="-342265" algn="r">
              <a:lnSpc>
                <a:spcPts val="335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422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To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apply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arithmetic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operations</a:t>
            </a:r>
            <a:endParaRPr sz="28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2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Load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values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memory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into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registers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ts val="2870"/>
              </a:lnSpc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Store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result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from </a:t>
            </a:r>
            <a:r>
              <a:rPr sz="2400" spc="-5" dirty="0">
                <a:latin typeface="Microsoft Sans Serif"/>
                <a:cs typeface="Microsoft Sans Serif"/>
              </a:rPr>
              <a:t>register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memory</a:t>
            </a:r>
          </a:p>
          <a:p>
            <a:pPr marL="355600" indent="-342900">
              <a:lnSpc>
                <a:spcPts val="335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Memory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byte</a:t>
            </a:r>
            <a:r>
              <a:rPr sz="28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addressed</a:t>
            </a:r>
            <a:endParaRPr sz="28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ts val="287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Each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address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identifies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8-bit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byte</a:t>
            </a:r>
          </a:p>
          <a:p>
            <a:pPr marL="342265" marR="3094355" indent="-342265" algn="r">
              <a:lnSpc>
                <a:spcPts val="335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42265" algn="l"/>
                <a:tab pos="35560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Words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are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aligned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in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memory</a:t>
            </a:r>
            <a:endParaRPr sz="2800" dirty="0">
              <a:latin typeface="Microsoft Sans Serif"/>
              <a:cs typeface="Microsoft Sans Serif"/>
            </a:endParaRPr>
          </a:p>
          <a:p>
            <a:pPr marL="286385" marR="3070860" lvl="1" indent="-286385" algn="r">
              <a:lnSpc>
                <a:spcPts val="2870"/>
              </a:lnSpc>
              <a:spcBef>
                <a:spcPts val="20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Address</a:t>
            </a:r>
            <a:r>
              <a:rPr sz="24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must</a:t>
            </a:r>
            <a:r>
              <a:rPr sz="24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be</a:t>
            </a:r>
            <a:r>
              <a:rPr sz="24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4</a:t>
            </a:r>
            <a:endParaRPr sz="24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355600" indent="-342900">
              <a:lnSpc>
                <a:spcPts val="3350"/>
              </a:lnSpc>
              <a:buClr>
                <a:srgbClr val="EBEAAC"/>
              </a:buClr>
              <a:buSzPct val="58928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MIPS</a:t>
            </a:r>
            <a:r>
              <a:rPr sz="28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is</a:t>
            </a:r>
            <a:r>
              <a:rPr sz="2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Big</a:t>
            </a:r>
            <a:r>
              <a:rPr sz="28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Endian</a:t>
            </a:r>
            <a:endParaRPr sz="2800" dirty="0">
              <a:solidFill>
                <a:srgbClr val="FF0000"/>
              </a:solidFill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Most-significant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byte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least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address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word</a:t>
            </a:r>
            <a:endParaRPr sz="24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buClr>
                <a:srgbClr val="91AEBE"/>
              </a:buClr>
              <a:buSzPct val="54166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400" i="1" dirty="0">
                <a:latin typeface="Arial"/>
                <a:cs typeface="Arial"/>
              </a:rPr>
              <a:t>c.f.</a:t>
            </a:r>
            <a:r>
              <a:rPr sz="2400" i="1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Little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Endian: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least-significant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byte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least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address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8125206" y="1020818"/>
            <a:ext cx="459860" cy="219643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3867" y="33611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016" y="163779"/>
            <a:ext cx="7545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Memory</a:t>
            </a:r>
            <a:r>
              <a:rPr sz="4400" spc="-35" dirty="0"/>
              <a:t> </a:t>
            </a:r>
            <a:r>
              <a:rPr sz="4400" dirty="0"/>
              <a:t>Operand</a:t>
            </a:r>
            <a:r>
              <a:rPr sz="4400" spc="-15" dirty="0"/>
              <a:t> </a:t>
            </a:r>
            <a:r>
              <a:rPr sz="4400" dirty="0"/>
              <a:t>Example</a:t>
            </a:r>
            <a:r>
              <a:rPr sz="4400" spc="-30" dirty="0"/>
              <a:t> </a:t>
            </a:r>
            <a:r>
              <a:rPr sz="4400" dirty="0"/>
              <a:t>1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3016" y="1056696"/>
            <a:ext cx="7574280" cy="40970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dirty="0">
                <a:latin typeface="Microsoft Sans Serif"/>
                <a:cs typeface="Microsoft Sans Serif"/>
              </a:rPr>
              <a:t>C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 dirty="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latin typeface="Lucida Console"/>
                <a:cs typeface="Lucida Console"/>
              </a:rPr>
              <a:t>g</a:t>
            </a:r>
            <a:r>
              <a:rPr sz="2800" spc="-2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=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h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+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A[8];</a:t>
            </a:r>
            <a:endParaRPr sz="2800" dirty="0">
              <a:latin typeface="Lucida Console"/>
              <a:cs typeface="Lucida Console"/>
            </a:endParaRPr>
          </a:p>
          <a:p>
            <a:pPr marL="756285" lvl="1" indent="-287020">
              <a:lnSpc>
                <a:spcPct val="100000"/>
              </a:lnSpc>
              <a:spcBef>
                <a:spcPts val="745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g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$s1,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h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$s2,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base</a:t>
            </a:r>
            <a:r>
              <a:rPr sz="28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FF0000"/>
                </a:solidFill>
                <a:latin typeface="Microsoft Sans Serif"/>
                <a:cs typeface="Microsoft Sans Serif"/>
              </a:rPr>
              <a:t>address</a:t>
            </a:r>
            <a:r>
              <a:rPr sz="28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in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$s3</a:t>
            </a: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Clr>
                <a:srgbClr val="EBEAAC"/>
              </a:buClr>
              <a:buSzPct val="59375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3200" spc="-10" dirty="0">
                <a:latin typeface="Microsoft Sans Serif"/>
                <a:cs typeface="Microsoft Sans Serif"/>
              </a:rPr>
              <a:t>Compiled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MIPS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code:</a:t>
            </a:r>
            <a:endParaRPr sz="3200" dirty="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Clr>
                <a:srgbClr val="91AEBE"/>
              </a:buClr>
              <a:buSzPct val="53571"/>
              <a:buFont typeface="Wingdings"/>
              <a:buChar char=""/>
              <a:tabLst>
                <a:tab pos="756285" algn="l"/>
                <a:tab pos="756920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Index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8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requires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offset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of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32</a:t>
            </a:r>
            <a:endParaRPr sz="28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595"/>
              </a:spcBef>
              <a:buClr>
                <a:srgbClr val="EBEAAC"/>
              </a:buClr>
              <a:buSzPct val="50000"/>
              <a:buFont typeface="Wingdings"/>
              <a:buChar char=""/>
              <a:tabLst>
                <a:tab pos="1156335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4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bytes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per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word</a:t>
            </a:r>
            <a:endParaRPr sz="2400" dirty="0">
              <a:latin typeface="Microsoft Sans Serif"/>
              <a:cs typeface="Microsoft Sans Serif"/>
            </a:endParaRPr>
          </a:p>
          <a:p>
            <a:pPr marL="355600" marR="568960">
              <a:lnSpc>
                <a:spcPct val="100000"/>
              </a:lnSpc>
              <a:spcBef>
                <a:spcPts val="580"/>
              </a:spcBef>
              <a:tabLst>
                <a:tab pos="1212215" algn="l"/>
                <a:tab pos="4640580" algn="l"/>
              </a:tabLst>
            </a:pPr>
            <a:r>
              <a:rPr sz="2800" spc="-5" dirty="0">
                <a:latin typeface="Lucida Console"/>
                <a:cs typeface="Lucida Console"/>
              </a:rPr>
              <a:t>lw	$t0,</a:t>
            </a:r>
            <a:r>
              <a:rPr sz="2800" spc="15" dirty="0"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Lucida Console"/>
                <a:cs typeface="Lucida Console"/>
              </a:rPr>
              <a:t>32</a:t>
            </a:r>
            <a:r>
              <a:rPr sz="2800" spc="-5" dirty="0">
                <a:latin typeface="Lucida Console"/>
                <a:cs typeface="Lucida Console"/>
              </a:rPr>
              <a:t>($s3)	#</a:t>
            </a:r>
            <a:r>
              <a:rPr sz="2800" spc="-3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load</a:t>
            </a:r>
            <a:r>
              <a:rPr sz="2800" spc="-3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word </a:t>
            </a:r>
            <a:r>
              <a:rPr sz="2800" spc="-1670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add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dirty="0">
                <a:latin typeface="Lucida Console"/>
                <a:cs typeface="Lucida Console"/>
              </a:rPr>
              <a:t>$s1,</a:t>
            </a:r>
            <a:r>
              <a:rPr sz="2800" spc="-15" dirty="0">
                <a:latin typeface="Lucida Console"/>
                <a:cs typeface="Lucida Console"/>
              </a:rPr>
              <a:t> </a:t>
            </a:r>
            <a:r>
              <a:rPr sz="2800" spc="-5" dirty="0">
                <a:latin typeface="Lucida Console"/>
                <a:cs typeface="Lucida Console"/>
              </a:rPr>
              <a:t>$s2, $t0</a:t>
            </a:r>
            <a:endParaRPr sz="2800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4261" y="4675251"/>
            <a:ext cx="478790" cy="887730"/>
          </a:xfrm>
          <a:custGeom>
            <a:avLst/>
            <a:gdLst/>
            <a:ahLst/>
            <a:cxnLst/>
            <a:rect l="l" t="t" r="r" b="b"/>
            <a:pathLst>
              <a:path w="478789" h="887729">
                <a:moveTo>
                  <a:pt x="437113" y="64153"/>
                </a:moveTo>
                <a:lnTo>
                  <a:pt x="0" y="881126"/>
                </a:lnTo>
                <a:lnTo>
                  <a:pt x="11175" y="887222"/>
                </a:lnTo>
                <a:lnTo>
                  <a:pt x="448286" y="70130"/>
                </a:lnTo>
                <a:lnTo>
                  <a:pt x="437113" y="64153"/>
                </a:lnTo>
                <a:close/>
              </a:path>
              <a:path w="478789" h="887729">
                <a:moveTo>
                  <a:pt x="477161" y="52959"/>
                </a:moveTo>
                <a:lnTo>
                  <a:pt x="443102" y="52959"/>
                </a:lnTo>
                <a:lnTo>
                  <a:pt x="454279" y="58928"/>
                </a:lnTo>
                <a:lnTo>
                  <a:pt x="448286" y="70130"/>
                </a:lnTo>
                <a:lnTo>
                  <a:pt x="476250" y="85090"/>
                </a:lnTo>
                <a:lnTo>
                  <a:pt x="477161" y="52959"/>
                </a:lnTo>
                <a:close/>
              </a:path>
              <a:path w="478789" h="887729">
                <a:moveTo>
                  <a:pt x="443102" y="52959"/>
                </a:moveTo>
                <a:lnTo>
                  <a:pt x="437113" y="64153"/>
                </a:lnTo>
                <a:lnTo>
                  <a:pt x="448286" y="70130"/>
                </a:lnTo>
                <a:lnTo>
                  <a:pt x="454279" y="58928"/>
                </a:lnTo>
                <a:lnTo>
                  <a:pt x="443102" y="52959"/>
                </a:lnTo>
                <a:close/>
              </a:path>
              <a:path w="478789" h="887729">
                <a:moveTo>
                  <a:pt x="478663" y="0"/>
                </a:moveTo>
                <a:lnTo>
                  <a:pt x="409067" y="49149"/>
                </a:lnTo>
                <a:lnTo>
                  <a:pt x="437113" y="64153"/>
                </a:lnTo>
                <a:lnTo>
                  <a:pt x="443102" y="52959"/>
                </a:lnTo>
                <a:lnTo>
                  <a:pt x="477161" y="52959"/>
                </a:lnTo>
                <a:lnTo>
                  <a:pt x="478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9250" y="5445125"/>
            <a:ext cx="914400" cy="403225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offset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6845" y="4716526"/>
            <a:ext cx="103505" cy="843915"/>
          </a:xfrm>
          <a:custGeom>
            <a:avLst/>
            <a:gdLst/>
            <a:ahLst/>
            <a:cxnLst/>
            <a:rect l="l" t="t" r="r" b="b"/>
            <a:pathLst>
              <a:path w="103504" h="843914">
                <a:moveTo>
                  <a:pt x="44289" y="75460"/>
                </a:moveTo>
                <a:lnTo>
                  <a:pt x="31586" y="76437"/>
                </a:lnTo>
                <a:lnTo>
                  <a:pt x="90804" y="843407"/>
                </a:lnTo>
                <a:lnTo>
                  <a:pt x="103504" y="842391"/>
                </a:lnTo>
                <a:lnTo>
                  <a:pt x="44289" y="75460"/>
                </a:lnTo>
                <a:close/>
              </a:path>
              <a:path w="103504" h="843914">
                <a:moveTo>
                  <a:pt x="32130" y="0"/>
                </a:moveTo>
                <a:lnTo>
                  <a:pt x="0" y="78867"/>
                </a:lnTo>
                <a:lnTo>
                  <a:pt x="31586" y="76437"/>
                </a:lnTo>
                <a:lnTo>
                  <a:pt x="30606" y="63754"/>
                </a:lnTo>
                <a:lnTo>
                  <a:pt x="43306" y="62737"/>
                </a:lnTo>
                <a:lnTo>
                  <a:pt x="69773" y="62737"/>
                </a:lnTo>
                <a:lnTo>
                  <a:pt x="32130" y="0"/>
                </a:lnTo>
                <a:close/>
              </a:path>
              <a:path w="103504" h="843914">
                <a:moveTo>
                  <a:pt x="43306" y="62737"/>
                </a:moveTo>
                <a:lnTo>
                  <a:pt x="30606" y="63754"/>
                </a:lnTo>
                <a:lnTo>
                  <a:pt x="31586" y="76437"/>
                </a:lnTo>
                <a:lnTo>
                  <a:pt x="44289" y="75460"/>
                </a:lnTo>
                <a:lnTo>
                  <a:pt x="43306" y="62737"/>
                </a:lnTo>
                <a:close/>
              </a:path>
              <a:path w="103504" h="843914">
                <a:moveTo>
                  <a:pt x="69773" y="62737"/>
                </a:moveTo>
                <a:lnTo>
                  <a:pt x="43306" y="62737"/>
                </a:lnTo>
                <a:lnTo>
                  <a:pt x="44289" y="75460"/>
                </a:lnTo>
                <a:lnTo>
                  <a:pt x="75945" y="73025"/>
                </a:lnTo>
                <a:lnTo>
                  <a:pt x="69773" y="62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40200" y="5445125"/>
            <a:ext cx="1656080" cy="403225"/>
          </a:xfrm>
          <a:prstGeom prst="rect">
            <a:avLst/>
          </a:prstGeom>
          <a:solidFill>
            <a:srgbClr val="9FC9D2"/>
          </a:solidFill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Microsoft Sans Serif"/>
                <a:cs typeface="Microsoft Sans Serif"/>
              </a:rPr>
              <a:t>base register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pc="-5" dirty="0"/>
              <a:t>Chapter</a:t>
            </a:r>
            <a:r>
              <a:rPr spc="-10" dirty="0"/>
              <a:t> </a:t>
            </a:r>
            <a:r>
              <a:rPr dirty="0"/>
              <a:t>2 </a:t>
            </a:r>
            <a:r>
              <a:rPr spc="5" dirty="0"/>
              <a:t>—</a:t>
            </a:r>
            <a:r>
              <a:rPr spc="-5" dirty="0"/>
              <a:t> Instructions:</a:t>
            </a:r>
            <a:r>
              <a:rPr spc="-40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Computer</a:t>
            </a:r>
            <a:r>
              <a:rPr spc="5" dirty="0"/>
              <a:t> —</a:t>
            </a:r>
            <a:r>
              <a:rPr spc="-5" dirty="0"/>
              <a:t> 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9" name="Up Arrow 8"/>
          <p:cNvSpPr/>
          <p:nvPr/>
        </p:nvSpPr>
        <p:spPr>
          <a:xfrm>
            <a:off x="8451856" y="1019751"/>
            <a:ext cx="459860" cy="2196439"/>
          </a:xfrm>
          <a:prstGeom prst="up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0825" y="45055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1AEB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3215</Words>
  <Application>Microsoft Office PowerPoint</Application>
  <PresentationFormat>On-screen Show (4:3)</PresentationFormat>
  <Paragraphs>808</Paragraphs>
  <Slides>50</Slides>
  <Notes>6</Notes>
  <HiddenSlides>9</HiddenSlides>
  <MMClips>23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Calibri</vt:lpstr>
      <vt:lpstr>Lucida Console</vt:lpstr>
      <vt:lpstr>Lucida Sans Unicode</vt:lpstr>
      <vt:lpstr>Microsoft Sans Serif</vt:lpstr>
      <vt:lpstr>Symbol</vt:lpstr>
      <vt:lpstr>Tahoma</vt:lpstr>
      <vt:lpstr>Times New Roman</vt:lpstr>
      <vt:lpstr>Wingdings</vt:lpstr>
      <vt:lpstr>Office Theme</vt:lpstr>
      <vt:lpstr>PowerPoint Presentation</vt:lpstr>
      <vt:lpstr>Instruction Set</vt:lpstr>
      <vt:lpstr>The MIPS Instruction Set</vt:lpstr>
      <vt:lpstr>Arithmetic Operations</vt:lpstr>
      <vt:lpstr>Arithmetic Example</vt:lpstr>
      <vt:lpstr>Register Operands</vt:lpstr>
      <vt:lpstr>Register Operand Example</vt:lpstr>
      <vt:lpstr>Memory Operands</vt:lpstr>
      <vt:lpstr>Memory Operand Example 1</vt:lpstr>
      <vt:lpstr>Memory Operand Example 2</vt:lpstr>
      <vt:lpstr>Registers vs. Memory</vt:lpstr>
      <vt:lpstr>Immediate Operands</vt:lpstr>
      <vt:lpstr>The Constant Zero</vt:lpstr>
      <vt:lpstr>Unsigned Binary Integers</vt:lpstr>
      <vt:lpstr>2s-Complement Signed Integers</vt:lpstr>
      <vt:lpstr>2s-Complement Signed Integers</vt:lpstr>
      <vt:lpstr>Signed Negation</vt:lpstr>
      <vt:lpstr>Sign Extension</vt:lpstr>
      <vt:lpstr>Representing Instructions</vt:lpstr>
      <vt:lpstr>MIPS R-format Instructions</vt:lpstr>
      <vt:lpstr>R-format Example</vt:lpstr>
      <vt:lpstr>Hexadecimal</vt:lpstr>
      <vt:lpstr>MIPS I-format Instructions</vt:lpstr>
      <vt:lpstr>Stored Program Computers</vt:lpstr>
      <vt:lpstr>Logical Operations</vt:lpstr>
      <vt:lpstr>Shift Operations</vt:lpstr>
      <vt:lpstr>AND Operations</vt:lpstr>
      <vt:lpstr>OR Operations</vt:lpstr>
      <vt:lpstr>NOT Operations</vt:lpstr>
      <vt:lpstr>Conditional Operations</vt:lpstr>
      <vt:lpstr>Compiling If Statements</vt:lpstr>
      <vt:lpstr>Compiling Loop Statements</vt:lpstr>
      <vt:lpstr>Basic Blocks</vt:lpstr>
      <vt:lpstr>More Conditional Operations</vt:lpstr>
      <vt:lpstr>Branch Instruction Design</vt:lpstr>
      <vt:lpstr>Signed vs. Unsigned</vt:lpstr>
      <vt:lpstr>Register Usage</vt:lpstr>
      <vt:lpstr>Branch Addressing</vt:lpstr>
      <vt:lpstr>Jump Addressing</vt:lpstr>
      <vt:lpstr>Target Addressing Example</vt:lpstr>
      <vt:lpstr>Branching Far Away</vt:lpstr>
      <vt:lpstr>Addressing Mode Summary</vt:lpstr>
      <vt:lpstr>Effect of Compiler Optimization</vt:lpstr>
      <vt:lpstr>Effect of Language and Algorithm</vt:lpstr>
      <vt:lpstr>Lessons Learnt</vt:lpstr>
      <vt:lpstr>Fallacies</vt:lpstr>
      <vt:lpstr>Fallacies</vt:lpstr>
      <vt:lpstr>Pitfalls</vt:lpstr>
      <vt:lpstr>Concluding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NTC</cp:lastModifiedBy>
  <cp:revision>9</cp:revision>
  <dcterms:created xsi:type="dcterms:W3CDTF">2022-10-18T03:39:44Z</dcterms:created>
  <dcterms:modified xsi:type="dcterms:W3CDTF">2022-10-25T03:07:19Z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2022-10-18T00:00:00Z</vt:filetime>
  </property>
</Properties>
</file>